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300" r:id="rId3"/>
    <p:sldId id="257" r:id="rId4"/>
    <p:sldId id="280" r:id="rId5"/>
    <p:sldId id="276" r:id="rId6"/>
    <p:sldId id="289" r:id="rId7"/>
    <p:sldId id="293" r:id="rId8"/>
    <p:sldId id="259" r:id="rId9"/>
    <p:sldId id="261" r:id="rId10"/>
    <p:sldId id="275" r:id="rId11"/>
    <p:sldId id="273" r:id="rId12"/>
    <p:sldId id="274" r:id="rId13"/>
    <p:sldId id="292" r:id="rId14"/>
    <p:sldId id="299" r:id="rId15"/>
    <p:sldId id="302" r:id="rId16"/>
    <p:sldId id="265" r:id="rId17"/>
    <p:sldId id="296" r:id="rId18"/>
    <p:sldId id="269" r:id="rId19"/>
    <p:sldId id="260" r:id="rId20"/>
    <p:sldId id="301" r:id="rId21"/>
    <p:sldId id="290" r:id="rId22"/>
    <p:sldId id="294" r:id="rId23"/>
    <p:sldId id="262" r:id="rId24"/>
    <p:sldId id="295" r:id="rId25"/>
    <p:sldId id="267" r:id="rId26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FFFFCC"/>
    <a:srgbClr val="E86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68" autoAdjust="0"/>
    <p:restoredTop sz="87941" autoAdjust="0"/>
  </p:normalViewPr>
  <p:slideViewPr>
    <p:cSldViewPr>
      <p:cViewPr varScale="1">
        <p:scale>
          <a:sx n="55" d="100"/>
          <a:sy n="55" d="100"/>
        </p:scale>
        <p:origin x="13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F1B6CB-2357-47C7-A6F1-C42F0D3EA0CC}" type="datetimeFigureOut">
              <a:rPr lang="es-ES"/>
              <a:t>04/09/2025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25B9B6-8BEF-4950-B3DF-FE4053938FD6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C93324-2C36-4D50-8431-A4935D7E992A}" type="slidenum">
              <a:rPr lang="es-ES" altLang="es-ES" smtClean="0">
                <a:cs typeface="Arial" panose="020B0604020202020204" pitchFamily="34" charset="0"/>
              </a:rPr>
              <a:t>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19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639FE-51B4-6B53-1B91-0D75130B2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>
            <a:extLst>
              <a:ext uri="{FF2B5EF4-FFF2-40B4-BE49-F238E27FC236}">
                <a16:creationId xmlns:a16="http://schemas.microsoft.com/office/drawing/2014/main" id="{1E3229E4-62BA-4533-874D-78F786886D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>
            <a:extLst>
              <a:ext uri="{FF2B5EF4-FFF2-40B4-BE49-F238E27FC236}">
                <a16:creationId xmlns:a16="http://schemas.microsoft.com/office/drawing/2014/main" id="{D4068177-10AB-5B53-8AE2-53871EED59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>
            <a:extLst>
              <a:ext uri="{FF2B5EF4-FFF2-40B4-BE49-F238E27FC236}">
                <a16:creationId xmlns:a16="http://schemas.microsoft.com/office/drawing/2014/main" id="{EFA57E7F-9F8E-DD1C-D178-E78FFAAC0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20</a:t>
            </a:fld>
            <a:endParaRPr lang="es-ES" altLang="es-E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8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909AD8-82B6-4BAA-8F0D-7B9959AD5027}" type="slidenum">
              <a:rPr lang="es-ES" altLang="es-ES" smtClean="0">
                <a:cs typeface="Arial" panose="020B0604020202020204" pitchFamily="34" charset="0"/>
              </a:rPr>
              <a:t>21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5B9B6-8BEF-4950-B3DF-FE4053938FD6}" type="slidenum">
              <a:rPr lang="es-ES" altLang="es-ES" smtClean="0"/>
              <a:t>24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8907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3A31-32B3-4F74-95BE-CA7BB42D0CB0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82FA-2257-4683-BF28-2F04ED1E351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F0756-1F43-4D86-8E71-9409F11A1187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EF1E-8ECE-43D7-AA12-69D6E3BE5177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A88EB-280B-4073-8B75-1D68574E577B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5AE31-8F5D-4157-BD9A-AB0241ED1192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B190-5A1B-4A30-9368-0FA3DB3E0D5C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1B3E9-6348-4512-97DB-797AA3415F2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7105D-C050-4386-8CC8-0D9E819F26B1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7653-4F89-4AD9-A108-992DCC0EECD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8EC5A-D06F-4B34-A32E-1B1C8A427424}" type="datetimeFigureOut">
              <a:rPr lang="es-ES"/>
              <a:t>04/09/2025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F056-B811-4AC3-9627-ADEF867AD4BA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8F61-B7FA-4D11-90BC-F28BD250B47E}" type="datetimeFigureOut">
              <a:rPr lang="es-ES"/>
              <a:t>04/09/2025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4ED4-B3DE-46C2-B2FC-1C72F28F2F7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2298-F726-4400-9D85-43253BDB6D90}" type="datetimeFigureOut">
              <a:rPr lang="es-ES"/>
              <a:t>04/09/2025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89E0C-ABDF-4D4A-AAE3-43F938B141B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351EE-CEDB-4C00-91D8-36530C463E6B}" type="datetimeFigureOut">
              <a:rPr lang="es-ES"/>
              <a:t>04/09/2025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D77C9-0C7D-4BCF-8A1E-7AE31B99DF1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50B40-A291-4088-8118-9589FCE9D6CA}" type="datetimeFigureOut">
              <a:rPr lang="es-ES"/>
              <a:t>04/09/2025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7BB0-F85F-4019-9807-F9A044536EA8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23F4B-58C1-42FA-85E4-A7EB94E04E2D}" type="datetimeFigureOut">
              <a:rPr lang="es-ES"/>
              <a:t>04/09/2025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45C2-541F-4461-ADCD-4CDE70CA5A7E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A29B03-2E28-4364-B84A-A445E3542E00}" type="datetimeFigureOut">
              <a:rPr lang="es-ES"/>
              <a:t>04/09/2025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035DEA-35D2-4FEE-ABEE-6B9640768867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mailto:uniformes@humanitastorrejon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iendadelibros@humanitastorrejon.com" TargetMode="External"/><Relationship Id="rId5" Type="http://schemas.openxmlformats.org/officeDocument/2006/relationships/hyperlink" Target="mailto:secretaria@humanitastorrejon.com" TargetMode="External"/><Relationship Id="rId4" Type="http://schemas.openxmlformats.org/officeDocument/2006/relationships/hyperlink" Target="mailto:enfermeria.humanitastorrejon@redvitalsalud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eatriz.orientacion@humanitastorrejon.co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1eMPv5QZLk?si=kPuySKFhl3Tw7O9J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7488"/>
            <a:ext cx="35639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1 Título"/>
          <p:cNvSpPr>
            <a:spLocks noGrp="1"/>
          </p:cNvSpPr>
          <p:nvPr>
            <p:ph type="ctrTitle"/>
          </p:nvPr>
        </p:nvSpPr>
        <p:spPr>
          <a:xfrm>
            <a:off x="642938" y="28956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s-ES" altLang="es-E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endParaRPr lang="es-ES" altLang="es-E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077" name="2 Subtítulo"/>
          <p:cNvSpPr>
            <a:spLocks noGrp="1" noChangeArrowheads="1"/>
          </p:cNvSpPr>
          <p:nvPr>
            <p:ph type="subTitle" idx="1"/>
          </p:nvPr>
        </p:nvSpPr>
        <p:spPr>
          <a:xfrm>
            <a:off x="1391285" y="5229225"/>
            <a:ext cx="5558155" cy="1411605"/>
          </a:xfr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Tutora: Patricia Mouronte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Cotutora: Tamara Castañón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2ºB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300038" y="620713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altLang="es-ES" sz="6600" dirty="0">
                <a:solidFill>
                  <a:schemeClr val="accent3">
                    <a:lumMod val="75000"/>
                  </a:schemeClr>
                </a:solidFill>
                <a:latin typeface="Kristen ITC" panose="03050502040202030202" pitchFamily="66" charset="0"/>
              </a:rPr>
              <a:t>Inglés y </a:t>
            </a:r>
            <a:r>
              <a:rPr lang="es-ES" altLang="es-ES" sz="6600" dirty="0" err="1">
                <a:solidFill>
                  <a:schemeClr val="accent3">
                    <a:lumMod val="75000"/>
                  </a:schemeClr>
                </a:solidFill>
                <a:latin typeface="Kristen ITC" panose="03050502040202030202" pitchFamily="66" charset="0"/>
              </a:rPr>
              <a:t>Science</a:t>
            </a:r>
            <a:endParaRPr lang="es-ES" altLang="es-ES" sz="6600" dirty="0">
              <a:solidFill>
                <a:schemeClr val="accent3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12292" name="Marcador de contenido 2"/>
          <p:cNvSpPr>
            <a:spLocks noGrp="1" noChangeArrowheads="1"/>
          </p:cNvSpPr>
          <p:nvPr>
            <p:ph idx="1"/>
          </p:nvPr>
        </p:nvSpPr>
        <p:spPr>
          <a:xfrm>
            <a:off x="390525" y="1916832"/>
            <a:ext cx="8362950" cy="3897535"/>
          </a:xfrm>
        </p:spPr>
        <p:txBody>
          <a:bodyPr/>
          <a:lstStyle/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Spelling</a:t>
            </a:r>
            <a:r>
              <a:rPr lang="es-ES" altLang="es-ES" dirty="0">
                <a:latin typeface="Comic Sans MS" panose="030F0702030302020204" pitchFamily="66" charset="0"/>
              </a:rPr>
              <a:t> (viernes), sin plantilla para trabajar en el cuaderno, solo listado que se llevan a casa. </a:t>
            </a:r>
          </a:p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Pupil’s</a:t>
            </a:r>
            <a:r>
              <a:rPr lang="es-ES" altLang="es-ES" dirty="0">
                <a:latin typeface="Comic Sans MS" panose="030F0702030302020204" pitchFamily="66" charset="0"/>
              </a:rPr>
              <a:t> book and </a:t>
            </a:r>
            <a:r>
              <a:rPr lang="es-ES" altLang="es-ES" dirty="0" err="1">
                <a:latin typeface="Comic Sans MS" panose="030F0702030302020204" pitchFamily="66" charset="0"/>
              </a:rPr>
              <a:t>Activity</a:t>
            </a:r>
            <a:r>
              <a:rPr lang="es-ES" altLang="es-ES" dirty="0">
                <a:latin typeface="Comic Sans MS" panose="030F0702030302020204" pitchFamily="66" charset="0"/>
              </a:rPr>
              <a:t> book.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Libros de texto </a:t>
            </a:r>
            <a:r>
              <a:rPr lang="es-ES" altLang="es-ES" dirty="0" err="1">
                <a:latin typeface="Comic Sans MS" panose="030F0702030302020204" pitchFamily="66" charset="0"/>
              </a:rPr>
              <a:t>Science</a:t>
            </a:r>
            <a:r>
              <a:rPr lang="es-ES" altLang="es-ES" dirty="0">
                <a:latin typeface="Comic Sans MS" panose="030F0702030302020204" pitchFamily="66" charset="0"/>
              </a:rPr>
              <a:t> (Anaya).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Blog (Viernes).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Se evaluará mediante rúbricas.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Plan lector Inglés HBS (</a:t>
            </a:r>
            <a:r>
              <a:rPr lang="es-ES" altLang="es-ES" dirty="0" err="1">
                <a:latin typeface="Comic Sans MS" panose="030F0702030302020204" pitchFamily="66" charset="0"/>
              </a:rPr>
              <a:t>Story</a:t>
            </a:r>
            <a:r>
              <a:rPr lang="es-ES" altLang="es-ES" dirty="0">
                <a:latin typeface="Comic Sans MS" panose="030F0702030302020204" pitchFamily="66" charset="0"/>
              </a:rPr>
              <a:t> </a:t>
            </a:r>
            <a:r>
              <a:rPr lang="es-ES" altLang="es-ES" dirty="0" err="1">
                <a:latin typeface="Comic Sans MS" panose="030F0702030302020204" pitchFamily="66" charset="0"/>
              </a:rPr>
              <a:t>Tellers</a:t>
            </a:r>
            <a:r>
              <a:rPr lang="es-ES" altLang="es-ES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" altLang="es-ES" sz="2000" dirty="0">
                <a:latin typeface="Comic Sans MS" panose="030F0702030302020204" pitchFamily="66" charset="0"/>
              </a:rPr>
              <a:t>A lo largo del tercer trimestre se realizarán los exámenes del STARTERS (examen de Cambridge voluntario).</a:t>
            </a:r>
          </a:p>
          <a:p>
            <a:pPr eaLnBrk="1" hangingPunct="1"/>
            <a:endParaRPr lang="es-ES" altLang="es-ES" sz="2400" dirty="0">
              <a:latin typeface="Comic Sans MS" panose="030F0702030302020204" pitchFamily="66" charset="0"/>
            </a:endParaRPr>
          </a:p>
          <a:p>
            <a:pPr eaLnBrk="1" hangingPunct="1"/>
            <a:endParaRPr lang="es-ES" alt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B98013-DDC3-8D8B-DFFD-89211517F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25" y="2378124"/>
            <a:ext cx="1506433" cy="2033375"/>
          </a:xfrm>
          <a:prstGeom prst="rect">
            <a:avLst/>
          </a:prstGeom>
          <a:ln w="25400">
            <a:solidFill>
              <a:srgbClr val="659D33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F0FDEB-CD14-5253-C1E9-A0C31AD98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53" y="2383138"/>
            <a:ext cx="2146639" cy="1591181"/>
          </a:xfrm>
          <a:prstGeom prst="rect">
            <a:avLst/>
          </a:prstGeom>
          <a:ln w="25400">
            <a:solidFill>
              <a:srgbClr val="669D34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Matemáticas	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259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latin typeface="Comic Sans MS" panose="030F0702030302020204" pitchFamily="66" charset="0"/>
              </a:rPr>
              <a:t>Método </a:t>
            </a:r>
            <a:r>
              <a:rPr lang="es-ES" altLang="es-ES" sz="2800" b="1" dirty="0">
                <a:latin typeface="Comic Sans MS" panose="030F0702030302020204" pitchFamily="66" charset="0"/>
              </a:rPr>
              <a:t>SINGAPUR (cambio de editorial).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8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Tareas para casa:</a:t>
            </a:r>
            <a:r>
              <a:rPr lang="es-ES" altLang="es-ES" sz="2800" dirty="0">
                <a:latin typeface="Comic Sans MS" panose="030F0702030302020204" pitchFamily="66" charset="0"/>
              </a:rPr>
              <a:t> martes y jueves. 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(Finalidad: afianzar contenidos y crear rutina para hacer cada día más responsables a nuestros alumnos) 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Pruebas</a:t>
            </a:r>
            <a:r>
              <a:rPr lang="es-ES" altLang="es-ES" sz="2800" dirty="0">
                <a:latin typeface="Comic Sans MS" panose="030F0702030302020204" pitchFamily="66" charset="0"/>
              </a:rPr>
              <a:t> </a:t>
            </a:r>
            <a:r>
              <a:rPr lang="es-ES" altLang="es-ES" sz="2800" i="1" dirty="0">
                <a:latin typeface="Comic Sans MS" panose="030F0702030302020204" pitchFamily="66" charset="0"/>
              </a:rPr>
              <a:t>avisadas.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800" i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i="1" dirty="0">
                <a:latin typeface="Comic Sans MS" panose="030F0702030302020204" pitchFamily="66" charset="0"/>
              </a:rPr>
              <a:t>BLOG</a:t>
            </a:r>
            <a:r>
              <a:rPr lang="es-ES" altLang="es-ES" sz="2800" i="1" dirty="0">
                <a:latin typeface="Comic Sans MS" panose="030F0702030302020204" pitchFamily="66" charset="0"/>
              </a:rPr>
              <a:t>: publicaciones los viernes para informar sobre lo trabajado.</a:t>
            </a:r>
            <a:endParaRPr lang="es-ES" altLang="es-ES" sz="1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Lengua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317562" y="1690688"/>
            <a:ext cx="8227193" cy="497867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Continuidad del proyecto propio del colegio.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Gran importancia al </a:t>
            </a:r>
            <a:r>
              <a:rPr lang="es-ES" altLang="es-ES" sz="2400" b="1" dirty="0">
                <a:latin typeface="Comic Sans MS" panose="030F0702030302020204" pitchFamily="66" charset="0"/>
              </a:rPr>
              <a:t>desarrollo emocional </a:t>
            </a:r>
            <a:r>
              <a:rPr lang="es-ES" altLang="es-ES" sz="2400" dirty="0">
                <a:latin typeface="Comic Sans MS" panose="030F0702030302020204" pitchFamily="66" charset="0"/>
              </a:rPr>
              <a:t>del alumno.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Evaluación: </a:t>
            </a:r>
            <a:r>
              <a:rPr lang="es-ES" altLang="es-ES" sz="2400" dirty="0">
                <a:latin typeface="Comic Sans MS" panose="030F0702030302020204" pitchFamily="66" charset="0"/>
              </a:rPr>
              <a:t>rúbricas y actividades evaluables internas.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Tareas puntuales</a:t>
            </a:r>
            <a:r>
              <a:rPr lang="es-ES" altLang="es-ES" sz="2400" dirty="0">
                <a:latin typeface="Comic Sans MS" panose="030F0702030302020204" pitchFamily="66" charset="0"/>
              </a:rPr>
              <a:t>: Lunes y miércoles.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Exposiciones orales </a:t>
            </a:r>
            <a:r>
              <a:rPr lang="es-ES" altLang="es-ES" sz="2400" dirty="0">
                <a:latin typeface="Comic Sans MS" panose="030F0702030302020204" pitchFamily="66" charset="0"/>
              </a:rPr>
              <a:t>(fomentar la autonomía).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s-ES" altLang="es-ES_tradnl" sz="6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170A906-9E46-4094-D093-70BE1F9EA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478" y="181832"/>
            <a:ext cx="8845044" cy="64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6673C-A3F6-671F-3FE4-9E7E9578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A5460-597D-1A83-AAB0-9AA1D52D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Decreto pantallas</a:t>
            </a:r>
          </a:p>
        </p:txBody>
      </p:sp>
      <p:sp>
        <p:nvSpPr>
          <p:cNvPr id="13315" name="Marcador de contenido 2">
            <a:extLst>
              <a:ext uri="{FF2B5EF4-FFF2-40B4-BE49-F238E27FC236}">
                <a16:creationId xmlns:a16="http://schemas.microsoft.com/office/drawing/2014/main" id="{3F664ED9-8EE2-6C20-DA74-8BA36F6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2" y="1690688"/>
            <a:ext cx="8227193" cy="497867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D660D0-9CE4-9E30-3E27-568BFF71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5" y="1690688"/>
            <a:ext cx="8464926" cy="45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8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5C27B60-2DF5-8582-857A-440331CEA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0473"/>
            <a:ext cx="9088804" cy="477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6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467544" y="54361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Evaluación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35696" y="1484784"/>
            <a:ext cx="5976664" cy="4936083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EVALUACIÓN INTERTRIMESTRAL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MODELO DE EVALUACIÓN EN 2º EP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    (trabajo diario aula / casa, observación directa, rúbricas, pruebas escritas, pruebas orales, exposiciones, mini proyectos…)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Recordad que es una EVALUACIÓN </a:t>
            </a: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CONTINUA Y GLOBAL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43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0262E55-A3BD-70F1-0B28-F309F64F7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58" y="1226530"/>
            <a:ext cx="5421465" cy="44049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EBB75A-5C2D-98A1-6106-9D29E399BA96}"/>
              </a:ext>
            </a:extLst>
          </p:cNvPr>
          <p:cNvSpPr txBox="1"/>
          <p:nvPr/>
        </p:nvSpPr>
        <p:spPr>
          <a:xfrm>
            <a:off x="1619672" y="537321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7030A0"/>
                </a:solidFill>
                <a:latin typeface="Bodoni MT Black" panose="02070A03080606020203" pitchFamily="18" charset="0"/>
              </a:rPr>
              <a:t>Os mantendremos informados a través del BLOG.</a:t>
            </a:r>
          </a:p>
        </p:txBody>
      </p:sp>
    </p:spTree>
    <p:extLst>
      <p:ext uri="{BB962C8B-B14F-4D97-AF65-F5344CB8AC3E}">
        <p14:creationId xmlns:p14="http://schemas.microsoft.com/office/powerpoint/2010/main" val="299021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TUTORÍAS</a:t>
            </a:r>
            <a:endParaRPr lang="es-ES" altLang="es-ES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0825" y="1417638"/>
            <a:ext cx="8435975" cy="37766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Recordad que se piden a través de la plataforma </a:t>
            </a:r>
            <a:r>
              <a:rPr lang="es-ES_tradnl" b="1" dirty="0">
                <a:latin typeface="Comic Sans MS" panose="030F0702030302020204" pitchFamily="66" charset="0"/>
              </a:rPr>
              <a:t>ALEXIA</a:t>
            </a:r>
            <a:r>
              <a:rPr lang="es-ES_tradnl" dirty="0">
                <a:latin typeface="Comic Sans MS" panose="030F0702030302020204" pitchFamily="66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Comienzan en </a:t>
            </a:r>
            <a:r>
              <a:rPr lang="es-ES_tradnl" b="1" dirty="0">
                <a:latin typeface="Comic Sans MS" panose="030F0702030302020204" pitchFamily="66" charset="0"/>
              </a:rPr>
              <a:t>Octubre</a:t>
            </a:r>
            <a:r>
              <a:rPr lang="es-ES_tradnl" dirty="0">
                <a:latin typeface="Comic Sans MS" panose="030F0702030302020204" pitchFamily="66" charset="0"/>
              </a:rPr>
              <a:t>. Las tutorías por defecto serán </a:t>
            </a:r>
            <a:r>
              <a:rPr lang="es-ES_tradnl" b="1" dirty="0">
                <a:latin typeface="Comic Sans MS" panose="030F0702030302020204" pitchFamily="66" charset="0"/>
              </a:rPr>
              <a:t>TELEFÓNICAS</a:t>
            </a:r>
            <a:r>
              <a:rPr lang="es-ES_tradnl" dirty="0">
                <a:latin typeface="Comic Sans MS" panose="030F0702030302020204" pitchFamily="66" charset="0"/>
              </a:rPr>
              <a:t>. En caso de quererlas presenciales o telemáticas, habrá que indicarlo en las observaciones.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Horario de tutorías: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latin typeface="Comic Sans MS" panose="030F0702030302020204" pitchFamily="66" charset="0"/>
              </a:rPr>
              <a:t>	</a:t>
            </a:r>
            <a:r>
              <a:rPr lang="es-ES" sz="2400" dirty="0">
                <a:latin typeface="Comic Sans MS" panose="030F0702030302020204" pitchFamily="66" charset="0"/>
              </a:rPr>
              <a:t>Martes</a:t>
            </a:r>
            <a:r>
              <a:rPr lang="es-ES_tradnl" sz="2400" dirty="0">
                <a:latin typeface="Comic Sans MS" panose="030F0702030302020204" pitchFamily="66" charset="0"/>
              </a:rPr>
              <a:t> 1</a:t>
            </a:r>
            <a:r>
              <a:rPr lang="es-ES" sz="2400" dirty="0">
                <a:latin typeface="Comic Sans MS" panose="030F0702030302020204" pitchFamily="66" charset="0"/>
              </a:rPr>
              <a:t>6</a:t>
            </a:r>
            <a:r>
              <a:rPr lang="es-ES_tradnl" sz="2400" dirty="0">
                <a:latin typeface="Comic Sans MS" panose="030F0702030302020204" pitchFamily="66" charset="0"/>
              </a:rPr>
              <a:t>:</a:t>
            </a:r>
            <a:r>
              <a:rPr lang="es-ES" sz="2400" dirty="0">
                <a:latin typeface="Comic Sans MS" panose="030F0702030302020204" pitchFamily="66" charset="0"/>
              </a:rPr>
              <a:t>00</a:t>
            </a:r>
            <a:r>
              <a:rPr lang="es-ES" altLang="es-ES_tradnl" sz="2400" dirty="0">
                <a:latin typeface="Comic Sans MS" panose="030F0702030302020204" pitchFamily="66" charset="0"/>
              </a:rPr>
              <a:t>h</a:t>
            </a:r>
            <a:r>
              <a:rPr lang="es-ES_tradnl" sz="2400" dirty="0">
                <a:latin typeface="Comic Sans MS" panose="030F0702030302020204" pitchFamily="66" charset="0"/>
              </a:rPr>
              <a:t> a 1</a:t>
            </a:r>
            <a:r>
              <a:rPr lang="es-ES" sz="2400" dirty="0">
                <a:latin typeface="Comic Sans MS" panose="030F0702030302020204" pitchFamily="66" charset="0"/>
              </a:rPr>
              <a:t>6:50</a:t>
            </a:r>
            <a:r>
              <a:rPr lang="es-ES" altLang="es-ES_tradnl" sz="2400" dirty="0">
                <a:latin typeface="Comic Sans MS" panose="030F0702030302020204" pitchFamily="66" charset="0"/>
              </a:rPr>
              <a:t>h</a:t>
            </a:r>
            <a:r>
              <a:rPr lang="es-ES_tradnl" sz="2400" dirty="0">
                <a:latin typeface="Comic Sans MS" panose="030F0702030302020204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       </a:t>
            </a:r>
            <a:r>
              <a:rPr lang="es-ES" sz="2400" dirty="0">
                <a:latin typeface="Comic Sans MS" panose="030F0702030302020204" pitchFamily="66" charset="0"/>
              </a:rPr>
              <a:t> Jueves</a:t>
            </a:r>
            <a:r>
              <a:rPr lang="es-ES_tradnl" sz="2400" dirty="0">
                <a:latin typeface="Comic Sans MS" panose="030F0702030302020204" pitchFamily="66" charset="0"/>
              </a:rPr>
              <a:t> 1</a:t>
            </a:r>
            <a:r>
              <a:rPr lang="es-ES" sz="2400" dirty="0">
                <a:latin typeface="Comic Sans MS" panose="030F0702030302020204" pitchFamily="66" charset="0"/>
              </a:rPr>
              <a:t>1</a:t>
            </a:r>
            <a:r>
              <a:rPr lang="es-ES_tradnl" sz="2400" dirty="0">
                <a:latin typeface="Comic Sans MS" panose="030F0702030302020204" pitchFamily="66" charset="0"/>
              </a:rPr>
              <a:t>:</a:t>
            </a:r>
            <a:r>
              <a:rPr lang="es-ES" sz="2400" dirty="0">
                <a:latin typeface="Comic Sans MS" panose="030F0702030302020204" pitchFamily="66" charset="0"/>
              </a:rPr>
              <a:t>15</a:t>
            </a:r>
            <a:r>
              <a:rPr lang="es-ES" altLang="es-ES_tradnl" sz="2400" dirty="0">
                <a:latin typeface="Comic Sans MS" panose="030F0702030302020204" pitchFamily="66" charset="0"/>
              </a:rPr>
              <a:t>h</a:t>
            </a:r>
            <a:r>
              <a:rPr lang="es-ES_tradnl" sz="2400" dirty="0">
                <a:latin typeface="Comic Sans MS" panose="030F0702030302020204" pitchFamily="66" charset="0"/>
              </a:rPr>
              <a:t> a 1</a:t>
            </a:r>
            <a:r>
              <a:rPr lang="es-ES" sz="2400" dirty="0">
                <a:latin typeface="Comic Sans MS" panose="030F0702030302020204" pitchFamily="66" charset="0"/>
              </a:rPr>
              <a:t>2:00</a:t>
            </a:r>
            <a:r>
              <a:rPr lang="es-ES" altLang="es-ES_tradnl" sz="2400" dirty="0">
                <a:latin typeface="Comic Sans MS" panose="030F0702030302020204" pitchFamily="66" charset="0"/>
              </a:rPr>
              <a:t>h</a:t>
            </a: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latin typeface="Comic Sans MS" panose="030F0702030302020204" pitchFamily="66" charset="0"/>
              </a:rPr>
              <a:t>	</a:t>
            </a:r>
          </a:p>
        </p:txBody>
      </p:sp>
      <p:pic>
        <p:nvPicPr>
          <p:cNvPr id="1741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4683125"/>
            <a:ext cx="47783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5572531"/>
            <a:ext cx="2336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3948113"/>
            <a:ext cx="3711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271314" y="47667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 diaria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1314" y="1979613"/>
            <a:ext cx="8569474" cy="4581525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La comunicación diaria con el tutor será PRINCIPALMENTE vía </a:t>
            </a:r>
            <a:r>
              <a:rPr lang="es-ES_tradnl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agenda</a:t>
            </a:r>
            <a:r>
              <a:rPr lang="es-ES_tradnl" sz="3600" dirty="0">
                <a:latin typeface="Comic Sans MS" panose="030F0702030302020204" pitchFamily="66" charset="0"/>
              </a:rPr>
              <a:t>.  Importante cumplimentar la hoja de datos personales y autorizaciones para recogidas.</a:t>
            </a:r>
            <a:br>
              <a:rPr lang="es-ES_tradnl" sz="3600" dirty="0">
                <a:latin typeface="Comic Sans MS" panose="030F0702030302020204" pitchFamily="66" charset="0"/>
              </a:rPr>
            </a:b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EL tutor o profesores no contestarán nada vía email o por </a:t>
            </a:r>
            <a:r>
              <a:rPr lang="es-ES_tradnl" sz="3600" dirty="0" err="1">
                <a:latin typeface="Comic Sans MS" panose="030F0702030302020204" pitchFamily="66" charset="0"/>
              </a:rPr>
              <a:t>Teams</a:t>
            </a:r>
            <a:r>
              <a:rPr lang="es-ES_tradnl" sz="3600" dirty="0">
                <a:latin typeface="Comic Sans MS" panose="030F0702030302020204" pitchFamily="66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Cualquier incidencia (medicación, comedor, libros, uniformidad)  tiene que ser avisado en enfermería, secretaria, tienda de libros o tienda de uniformes (siempre al mail que corresponda y no duplicando envíos).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4"/>
              </a:rPr>
              <a:t>enfermeria.humanitastorrejon@redvitalsalud.com</a:t>
            </a:r>
            <a:r>
              <a:rPr lang="es-ES_tradnl" sz="3600" dirty="0">
                <a:latin typeface="Comic Sans MS" panose="030F0702030302020204" pitchFamily="66" charset="0"/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5"/>
              </a:rPr>
              <a:t>secretaria@humanitastorrejon.com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6"/>
              </a:rPr>
              <a:t>tiendadelibros@humanitastorrejon.com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7"/>
              </a:rPr>
              <a:t>uniformes@humanitastorrejon.com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684409F-6217-656D-8A82-F34390CBF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540" y="1340768"/>
            <a:ext cx="8280920" cy="49685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E4FB7C-0B24-646D-0F5F-87338EBF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805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AE55E-6B60-61D8-0189-B80A00671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>
            <a:extLst>
              <a:ext uri="{FF2B5EF4-FFF2-40B4-BE49-F238E27FC236}">
                <a16:creationId xmlns:a16="http://schemas.microsoft.com/office/drawing/2014/main" id="{AB5DA7BC-DD4C-5E52-B25C-E976EAB9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14" y="476672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</a:t>
            </a:r>
            <a:b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FAMILIA - COLE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C5AA612-0D2A-B1CB-CFF2-FA38AA9F2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14" y="1979613"/>
            <a:ext cx="8569474" cy="4581525"/>
          </a:xfrm>
        </p:spPr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>
                <a:latin typeface="Comic Sans MS" panose="030F0702030302020204" pitchFamily="66" charset="0"/>
              </a:rPr>
              <a:t>Como siempre toda la información que preciséis, relacionada con Proyecto Educativo y Pedagógico en Educación Primaria, podéis comunicaros con Angela Johnson a través de la siguiente dirección de correo: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jefaturaprimaria@humanitastorrejon.com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>
                <a:latin typeface="Comic Sans MS" panose="030F0702030302020204" pitchFamily="66" charset="0"/>
              </a:rPr>
              <a:t>Con objeto de agilizar la comunicación con el centro  en  las numerosas situaciones que precisan atención, pero no son de orden Pedagógico, será Félix González quien atenderá dichas consultas, a través de la siguiente dirección de correo: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comunicacion.familias@humanitastorrejon.com</a:t>
            </a:r>
            <a:endParaRPr lang="es-ES_tradnl" sz="36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08907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611188" y="8366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Dpto. Orientación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048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-257054" y="2348880"/>
            <a:ext cx="9432726" cy="3960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dirty="0">
                <a:latin typeface="Kristen ITC" panose="03050502040202030202" pitchFamily="66" charset="0"/>
              </a:rPr>
              <a:t>Este curso nuestra orientadora va a ser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3600" dirty="0">
                <a:latin typeface="Kristen ITC" panose="03050502040202030202" pitchFamily="66" charset="0"/>
              </a:rPr>
              <a:t>Beatriz Arias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36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 dirty="0">
                <a:latin typeface="Kristen ITC" panose="03050502040202030202" pitchFamily="66" charset="0"/>
              </a:rPr>
              <a:t>Mail: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 dirty="0">
                <a:latin typeface="Kristen ITC" panose="03050502040202030202" pitchFamily="66" charset="0"/>
                <a:hlinkClick r:id="rId4"/>
              </a:rPr>
              <a:t>beatriz.orientacion@humanitastorrejon.com</a:t>
            </a: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tenidos - Consejería de Desarrollo Educativo y Formación Profesio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82" y="1340768"/>
            <a:ext cx="6774836" cy="520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311815"/>
            <a:ext cx="4896544" cy="124497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Autonomía y responsabilidades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9083"/>
            <a:ext cx="8229600" cy="6048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Blog.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Web.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Redes sociales.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</p:txBody>
      </p:sp>
      <p:pic>
        <p:nvPicPr>
          <p:cNvPr id="22533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24" y="452070"/>
            <a:ext cx="5991225" cy="16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n 5" descr="Icono&#10;&#10;Descripción generada automáticam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94067"/>
            <a:ext cx="1644029" cy="164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witter pasará a ser X: adiós al pájaro azul — Brandem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7"/>
          <a:stretch>
            <a:fillRect/>
          </a:stretch>
        </p:blipFill>
        <p:spPr bwMode="auto">
          <a:xfrm>
            <a:off x="4305772" y="4668021"/>
            <a:ext cx="1139832" cy="12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C2B5C0-D637-2EAE-75A7-B7E59D9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24" y="2433447"/>
            <a:ext cx="3697203" cy="1859649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865" y="764704"/>
            <a:ext cx="7886700" cy="1325563"/>
          </a:xfrm>
        </p:spPr>
        <p:txBody>
          <a:bodyPr/>
          <a:lstStyle/>
          <a:p>
            <a:r>
              <a:rPr lang="es-ES" dirty="0">
                <a:latin typeface="Kristen ITC" panose="03050502040202030202" pitchFamily="66" charset="0"/>
              </a:rPr>
              <a:t>- </a:t>
            </a:r>
            <a:r>
              <a:rPr lang="es-ES" u="sng" dirty="0">
                <a:latin typeface="Kristen ITC" panose="03050502040202030202" pitchFamily="66" charset="0"/>
              </a:rPr>
              <a:t>Revisión</a:t>
            </a:r>
            <a:r>
              <a:rPr lang="es-ES" dirty="0">
                <a:latin typeface="Kristen ITC" panose="03050502040202030202" pitchFamily="66" charset="0"/>
              </a:rPr>
              <a:t> de listas comedor/ludoteca/desayunos</a:t>
            </a:r>
            <a:br>
              <a:rPr lang="es-ES" dirty="0">
                <a:latin typeface="Kristen ITC" panose="03050502040202030202" pitchFamily="66" charset="0"/>
              </a:rPr>
            </a:br>
            <a:endParaRPr lang="es-ES" dirty="0">
              <a:latin typeface="Kristen ITC" panose="03050502040202030202" pitchFamily="66" charset="0"/>
            </a:endParaRPr>
          </a:p>
        </p:txBody>
      </p:sp>
      <p:sp>
        <p:nvSpPr>
          <p:cNvPr id="4" name="Título 1"/>
          <p:cNvSpPr txBox="1"/>
          <p:nvPr/>
        </p:nvSpPr>
        <p:spPr bwMode="auto">
          <a:xfrm>
            <a:off x="634865" y="210343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s-ES" dirty="0"/>
              <a:t>- </a:t>
            </a:r>
            <a:r>
              <a:rPr lang="es-ES" u="sng" dirty="0">
                <a:latin typeface="Kristen ITC" panose="03050502040202030202" pitchFamily="66" charset="0"/>
              </a:rPr>
              <a:t>Revisión</a:t>
            </a:r>
            <a:r>
              <a:rPr lang="es-ES" dirty="0">
                <a:latin typeface="Kristen ITC" panose="03050502040202030202" pitchFamily="66" charset="0"/>
              </a:rPr>
              <a:t> alergias (solo si hay cambios).</a:t>
            </a:r>
          </a:p>
        </p:txBody>
      </p:sp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AF6B7D27-B20B-2C6E-7256-F2C5611C8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73784"/>
            <a:ext cx="4467472" cy="2702820"/>
          </a:xfrm>
          <a:prstGeom prst="rect">
            <a:avLst/>
          </a:prstGeom>
          <a:ln w="38100">
            <a:solidFill>
              <a:srgbClr val="00863D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E07CED9-D99A-0A5A-851A-B26C5AD9C784}"/>
              </a:ext>
            </a:extLst>
          </p:cNvPr>
          <p:cNvSpPr txBox="1"/>
          <p:nvPr/>
        </p:nvSpPr>
        <p:spPr>
          <a:xfrm>
            <a:off x="1619672" y="6381328"/>
            <a:ext cx="568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*El lunes irá pegado en la agenda para traer el martes.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125538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r>
              <a:rPr lang="es-ES_tradnl" altLang="es-ES" b="1" dirty="0">
                <a:latin typeface="Kristen ITC" panose="03050502040202030202" pitchFamily="66" charset="0"/>
              </a:rPr>
              <a:t>MUCHAS GRACIAS POR LA ATENCIÓN </a:t>
            </a:r>
            <a:br>
              <a:rPr lang="es-ES_tradnl" altLang="es-ES" u="sng" dirty="0">
                <a:latin typeface="Kristen ITC" panose="03050502040202030202" pitchFamily="66" charset="0"/>
              </a:rPr>
            </a:br>
            <a:br>
              <a:rPr lang="es-ES_tradnl" altLang="es-ES" u="sng" dirty="0">
                <a:latin typeface="Kristen ITC" panose="03050502040202030202" pitchFamily="66" charset="0"/>
              </a:rPr>
            </a:br>
            <a:r>
              <a:rPr lang="es-ES_tradnl" altLang="es-ES" sz="6600" dirty="0">
                <a:solidFill>
                  <a:srgbClr val="002060"/>
                </a:solidFill>
                <a:latin typeface="Kristen ITC" panose="03050502040202030202" pitchFamily="66" charset="0"/>
                <a:hlinkClick r:id="rId3"/>
              </a:rPr>
              <a:t>¿DUDAS?</a:t>
            </a:r>
            <a:br>
              <a:rPr lang="es-ES_tradnl" altLang="es-ES" dirty="0">
                <a:latin typeface="Kristen ITC" panose="03050502040202030202" pitchFamily="66" charset="0"/>
                <a:hlinkClick r:id="rId3"/>
              </a:rPr>
            </a:br>
            <a:endParaRPr lang="es-ES" altLang="es-ES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71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Y SALIDAS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200150"/>
            <a:ext cx="8524875" cy="53244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MAÑANA</a:t>
            </a:r>
            <a:r>
              <a:rPr lang="es-ES_tradnl" sz="2400" dirty="0">
                <a:latin typeface="Comic Sans MS" panose="030F0702030302020204" pitchFamily="66" charset="0"/>
              </a:rPr>
              <a:t>: 8’50/9’00 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_tradnl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Mismo edificio, 2º piso.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MEDIODÍA</a:t>
            </a:r>
            <a:r>
              <a:rPr lang="es-ES_tradnl" sz="2400" dirty="0">
                <a:latin typeface="Comic Sans MS" panose="030F0702030302020204" pitchFamily="66" charset="0"/>
              </a:rPr>
              <a:t>: 13’25h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2</a:t>
            </a:r>
            <a:r>
              <a:rPr lang="es-ES_tradnl" sz="2400" dirty="0">
                <a:latin typeface="Comic Sans MS" panose="030F0702030302020204" pitchFamily="66" charset="0"/>
              </a:rPr>
              <a:t>. (principal/parking).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MEDIODÍA</a:t>
            </a:r>
            <a:r>
              <a:rPr lang="es-ES_tradnl" sz="2400" dirty="0">
                <a:latin typeface="Comic Sans MS" panose="030F0702030302020204" pitchFamily="66" charset="0"/>
              </a:rPr>
              <a:t>: 14’55/15’00h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TARDE</a:t>
            </a:r>
            <a:r>
              <a:rPr lang="es-ES_tradnl" sz="2400" dirty="0">
                <a:latin typeface="Comic Sans MS" panose="030F0702030302020204" pitchFamily="66" charset="0"/>
              </a:rPr>
              <a:t>: 16’50h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5</a:t>
            </a:r>
            <a:r>
              <a:rPr lang="es-ES_tradnl" sz="2400" dirty="0">
                <a:latin typeface="Comic Sans MS" panose="030F0702030302020204" pitchFamily="66" charset="0"/>
              </a:rPr>
              <a:t> </a:t>
            </a: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POR FAVOR: ¡Entradas y recogidas puntuales! </a:t>
            </a:r>
            <a:b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partir de las 17´05h se les recoge en LUDOTECA.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3975"/>
            <a:ext cx="3840163" cy="998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mañana y tarde.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052513"/>
            <a:ext cx="8524875" cy="57483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0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899320"/>
            <a:ext cx="38401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611188" y="1628775"/>
            <a:ext cx="730250" cy="7223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52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10294" r="38179"/>
          <a:stretch>
            <a:fillRect/>
          </a:stretch>
        </p:blipFill>
        <p:spPr bwMode="auto">
          <a:xfrm>
            <a:off x="4686300" y="1312863"/>
            <a:ext cx="43211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n 3" descr="Una carretera con pasto verde&#10;&#10;Descripción generada automáticamente con confianza 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r="10458" b="13901"/>
          <a:stretch>
            <a:fillRect/>
          </a:stretch>
        </p:blipFill>
        <p:spPr bwMode="auto">
          <a:xfrm>
            <a:off x="645163" y="3253582"/>
            <a:ext cx="326103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570538" y="479425"/>
            <a:ext cx="25304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13:25</a:t>
            </a:r>
          </a:p>
        </p:txBody>
      </p:sp>
      <p:sp>
        <p:nvSpPr>
          <p:cNvPr id="7" name="Elipse 6"/>
          <p:cNvSpPr/>
          <p:nvPr/>
        </p:nvSpPr>
        <p:spPr>
          <a:xfrm>
            <a:off x="8101013" y="5157788"/>
            <a:ext cx="893762" cy="6477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858A6D-6B15-0A20-5F0D-42200A7F0B59}"/>
              </a:ext>
            </a:extLst>
          </p:cNvPr>
          <p:cNvSpPr txBox="1"/>
          <p:nvPr/>
        </p:nvSpPr>
        <p:spPr>
          <a:xfrm>
            <a:off x="645163" y="5886053"/>
            <a:ext cx="253047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tarde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16:50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8B3AD92-4AF0-DBD8-93AE-E1D009ECF136}"/>
              </a:ext>
            </a:extLst>
          </p:cNvPr>
          <p:cNvCxnSpPr/>
          <p:nvPr/>
        </p:nvCxnSpPr>
        <p:spPr>
          <a:xfrm flipV="1">
            <a:off x="2915816" y="5373688"/>
            <a:ext cx="2016224" cy="773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633170B3-C1D3-A5CB-AD59-61A32CABB87B}"/>
              </a:ext>
            </a:extLst>
          </p:cNvPr>
          <p:cNvSpPr/>
          <p:nvPr/>
        </p:nvSpPr>
        <p:spPr>
          <a:xfrm>
            <a:off x="4932040" y="4725144"/>
            <a:ext cx="521660" cy="8199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-222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PRIMEROS DÍAS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8831" y="1052736"/>
            <a:ext cx="8526338" cy="5748114"/>
          </a:xfrm>
          <a:ln>
            <a:miter lim="800000"/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Desayunos y ludoteca-  </a:t>
            </a:r>
            <a:r>
              <a:rPr lang="es-ES_tradnl" sz="2400" b="1" dirty="0">
                <a:highlight>
                  <a:srgbClr val="00FFFF"/>
                </a:highlight>
                <a:latin typeface="Comic Sans MS" panose="030F0702030302020204" pitchFamily="66" charset="0"/>
              </a:rPr>
              <a:t>1er día no habrá</a:t>
            </a:r>
            <a:r>
              <a:rPr lang="es-ES_tradnl" sz="2400" dirty="0">
                <a:latin typeface="Comic Sans MS" panose="030F0702030302020204" pitchFamily="66" charset="0"/>
              </a:rPr>
              <a:t>. Comienza el 9 de septiembre, MARTES. </a:t>
            </a:r>
            <a:br>
              <a:rPr lang="es-ES_tradnl" sz="2400" dirty="0">
                <a:latin typeface="Comic Sans MS" panose="030F0702030302020204" pitchFamily="66" charset="0"/>
              </a:rPr>
            </a:br>
            <a:br>
              <a:rPr lang="es-ES_tradnl" sz="2400" dirty="0">
                <a:latin typeface="Comic Sans MS" panose="030F0702030302020204" pitchFamily="66" charset="0"/>
              </a:rPr>
            </a:b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Uniformidad: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Todas las prendas marcadas (nombre, apellidos y curso).</a:t>
            </a:r>
          </a:p>
          <a:p>
            <a:pPr marL="342900" lvl="1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Primeros días: chándal hasta COMUNICOLE.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altLang="es-ES_tradnl" sz="2400" b="1" dirty="0">
                <a:latin typeface="Comic Sans MS" panose="030F0702030302020204" pitchFamily="66" charset="0"/>
              </a:rPr>
              <a:t>IMPORTANTE</a:t>
            </a:r>
            <a:r>
              <a:rPr lang="es-ES" altLang="es-ES_tradnl" sz="2400" dirty="0">
                <a:latin typeface="Comic Sans MS" panose="030F0702030302020204" pitchFamily="66" charset="0"/>
              </a:rPr>
              <a:t>: respetar la uniformidad.</a:t>
            </a:r>
          </a:p>
          <a:p>
            <a:pPr marL="342900" lvl="1" indent="0" eaLnBrk="1" fontAlgn="auto" hangingPunct="1">
              <a:spcAft>
                <a:spcPts val="0"/>
              </a:spcAft>
              <a:buNone/>
              <a:defRPr/>
            </a:pPr>
            <a:r>
              <a:rPr lang="es-ES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*Solo se traerá el uniforme deportivo cuando haya E.F o Natación.</a:t>
            </a:r>
            <a:endParaRPr lang="es-ES_tradnl" sz="2400" dirty="0"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8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</p:txBody>
      </p:sp>
      <p:sp>
        <p:nvSpPr>
          <p:cNvPr id="2" name="Estrella: 5 puntas 1"/>
          <p:cNvSpPr/>
          <p:nvPr/>
        </p:nvSpPr>
        <p:spPr>
          <a:xfrm>
            <a:off x="7019608" y="260350"/>
            <a:ext cx="615950" cy="5222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Estrella: 5 puntas 4"/>
          <p:cNvSpPr/>
          <p:nvPr/>
        </p:nvSpPr>
        <p:spPr>
          <a:xfrm>
            <a:off x="8532178" y="3860483"/>
            <a:ext cx="431800" cy="3603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>
          <a:xfrm>
            <a:off x="758190" y="1662430"/>
            <a:ext cx="2879090" cy="450977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Tijeras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Pegamento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Pinturas de madera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Lapiceros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Gomas de borrar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Rotuladores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Sacapuntas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Massallera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Massallera" pitchFamily="2" charset="0"/>
            </a:endParaRPr>
          </a:p>
        </p:txBody>
      </p:sp>
      <p:sp>
        <p:nvSpPr>
          <p:cNvPr id="8197" name="3 Rectángulo"/>
          <p:cNvSpPr>
            <a:spLocks noChangeArrowheads="1"/>
          </p:cNvSpPr>
          <p:nvPr/>
        </p:nvSpPr>
        <p:spPr bwMode="auto">
          <a:xfrm>
            <a:off x="4586605" y="1628775"/>
            <a:ext cx="3888105" cy="37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Carpeta de gomas verde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Carpeta de gomas roja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Lápiz bicolor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Regla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Cuadernos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Boli rojo y azul </a:t>
            </a:r>
            <a:br>
              <a:rPr lang="es-ES_tradnl" altLang="es-ES" sz="2400" b="1" dirty="0">
                <a:latin typeface="Comic Sans MS" panose="030F0702030302020204" pitchFamily="66" charset="0"/>
              </a:rPr>
            </a:br>
            <a:r>
              <a:rPr lang="es-ES_tradnl" altLang="es-ES" sz="2400" b="1" dirty="0">
                <a:latin typeface="Comic Sans MS" panose="030F0702030302020204" pitchFamily="66" charset="0"/>
              </a:rPr>
              <a:t>(*3er trimestre)</a:t>
            </a: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 txBox="1"/>
          <p:nvPr/>
        </p:nvSpPr>
        <p:spPr bwMode="auto">
          <a:xfrm>
            <a:off x="467544" y="1365250"/>
            <a:ext cx="7920036" cy="6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Todos los libros y cuadernos que se envíen a casa para marcar (se marcan por fuera con nombre).</a:t>
            </a:r>
          </a:p>
        </p:txBody>
      </p:sp>
      <p:sp>
        <p:nvSpPr>
          <p:cNvPr id="5" name="2 Marcador de contenido"/>
          <p:cNvSpPr txBox="1"/>
          <p:nvPr/>
        </p:nvSpPr>
        <p:spPr bwMode="auto">
          <a:xfrm>
            <a:off x="611982" y="2576512"/>
            <a:ext cx="7920036" cy="38034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000" b="1" dirty="0">
                <a:latin typeface="Comic Sans MS" panose="030F0702030302020204" pitchFamily="66" charset="0"/>
              </a:rPr>
              <a:t>1er día TRAER: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1 ESTUCHE (que quepa una regla de 21 cm)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MOCHILA (</a:t>
            </a:r>
            <a:r>
              <a:rPr lang="es-ES" altLang="es-ES" sz="2000" u="sng" dirty="0">
                <a:latin typeface="Comic Sans MS" panose="030F0702030302020204" pitchFamily="66" charset="0"/>
              </a:rPr>
              <a:t>Sin ruedas</a:t>
            </a:r>
            <a:r>
              <a:rPr lang="es-ES" altLang="es-ES" sz="2000" dirty="0">
                <a:latin typeface="Comic Sans MS" panose="030F0702030302020204" pitchFamily="66" charset="0"/>
              </a:rPr>
              <a:t>, que quepa una carpeta de 35x26)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Botella de agua (que no sea de cristal).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Opcional: muda de emergencia en bolsita de tela (se quedará en el aula).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4016BC-35CF-C3CE-DA7C-3C4A296AC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605704"/>
            <a:ext cx="2664296" cy="2171737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Asignaturas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5364" name="2 Marcador de contenido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Social and Natural Science/</a:t>
            </a:r>
            <a:r>
              <a:rPr lang="es-ES_tradnl" altLang="es-ES" dirty="0" err="1">
                <a:latin typeface="Comic Sans MS" panose="030F0702030302020204" pitchFamily="66" charset="0"/>
              </a:rPr>
              <a:t>Arts</a:t>
            </a:r>
            <a:r>
              <a:rPr lang="es-ES_tradnl" altLang="es-ES" dirty="0">
                <a:latin typeface="Comic Sans MS" panose="030F0702030302020204" pitchFamily="66" charset="0"/>
              </a:rPr>
              <a:t>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(Patricia Mou)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Inglés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Patricia Mou)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 *Auxiliar de conversación: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Sonia Lee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Lengua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Tamara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Matemáticas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Tamara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_tradnl" alt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Educación física </a:t>
            </a:r>
            <a:r>
              <a:rPr lang="es-ES_tradnl" altLang="es-ES" sz="1800" dirty="0">
                <a:latin typeface="Comic Sans MS" panose="030F0702030302020204" pitchFamily="66" charset="0"/>
              </a:rPr>
              <a:t>(piscina en octubre) </a:t>
            </a:r>
            <a:r>
              <a:rPr lang="es-ES" altLang="es-E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(Sara S/Pilar H)</a:t>
            </a:r>
            <a:endParaRPr lang="es-ES_tradnl" altLang="es-ES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Religión/Alternativa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(Ricardo/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altLang="es-ES_tradnl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Oana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Música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(Elena V)</a:t>
            </a:r>
          </a:p>
        </p:txBody>
      </p:sp>
      <p:pic>
        <p:nvPicPr>
          <p:cNvPr id="5" name="Imagen 4" descr="Imagen que contiene Logotipo&#10;&#10;Descripción generada automá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96" y="4221088"/>
            <a:ext cx="4850288" cy="2527000"/>
          </a:xfrm>
          <a:prstGeom prst="rect">
            <a:avLst/>
          </a:prstGeom>
        </p:spPr>
      </p:pic>
      <p:pic>
        <p:nvPicPr>
          <p:cNvPr id="7" name="Imagen 6" descr="Dibujo de una persona&#10;&#10;Descripción generada automáticamente con confianza m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814">
            <a:off x="6392818" y="1879215"/>
            <a:ext cx="2583576" cy="1079935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6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Proyecto</a:t>
            </a:r>
            <a:endParaRPr lang="es-ES" altLang="es-ES" sz="6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24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323850" y="1700213"/>
            <a:ext cx="8229600" cy="4525962"/>
          </a:xfrm>
        </p:spPr>
        <p:txBody>
          <a:bodyPr/>
          <a:lstStyle/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Lengua (</a:t>
            </a:r>
            <a:r>
              <a:rPr lang="es-ES" altLang="es-ES" sz="3600" dirty="0">
                <a:latin typeface="Comic Sans MS" panose="030F0702030302020204" pitchFamily="66" charset="0"/>
              </a:rPr>
              <a:t>Tamara &amp; Irene P</a:t>
            </a:r>
            <a:r>
              <a:rPr lang="es-ES_tradnl" altLang="es-ES" sz="3600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Matemáticas (</a:t>
            </a:r>
            <a:r>
              <a:rPr lang="es-ES" altLang="es-ES" sz="3600" dirty="0">
                <a:latin typeface="Comic Sans MS" panose="030F0702030302020204" pitchFamily="66" charset="0"/>
              </a:rPr>
              <a:t>Beatriz Z</a:t>
            </a:r>
            <a:r>
              <a:rPr lang="es-ES_tradnl" altLang="es-ES" sz="3600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_tradnl" altLang="es-ES" sz="3600" dirty="0" err="1">
                <a:latin typeface="Comic Sans MS" panose="030F0702030302020204" pitchFamily="66" charset="0"/>
              </a:rPr>
              <a:t>Story</a:t>
            </a:r>
            <a:r>
              <a:rPr lang="es-ES_tradnl" altLang="es-ES" sz="3600" dirty="0">
                <a:latin typeface="Comic Sans MS" panose="030F0702030302020204" pitchFamily="66" charset="0"/>
              </a:rPr>
              <a:t>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tellers</a:t>
            </a:r>
            <a:r>
              <a:rPr lang="es-ES_tradnl" altLang="es-ES" sz="3600" dirty="0">
                <a:latin typeface="Comic Sans MS" panose="030F0702030302020204" pitchFamily="66" charset="0"/>
              </a:rPr>
              <a:t> (Patricia Mou)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Science (Patricia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Mou</a:t>
            </a:r>
            <a:r>
              <a:rPr lang="es-ES" altLang="es-ES" sz="3600" dirty="0">
                <a:latin typeface="Comic Sans MS" panose="030F0702030302020204" pitchFamily="66" charset="0"/>
              </a:rPr>
              <a:t> &amp; Ricardo</a:t>
            </a:r>
            <a:r>
              <a:rPr lang="es-ES_tradnl" altLang="es-ES" sz="3600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_tradnl" altLang="es-ES" sz="3600" dirty="0" err="1">
                <a:latin typeface="Comic Sans MS" panose="030F0702030302020204" pitchFamily="66" charset="0"/>
              </a:rPr>
              <a:t>Helping</a:t>
            </a:r>
            <a:r>
              <a:rPr lang="es-ES_tradnl" altLang="es-ES" sz="3600" dirty="0">
                <a:latin typeface="Comic Sans MS" panose="030F0702030302020204" pitchFamily="66" charset="0"/>
              </a:rPr>
              <a:t>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out</a:t>
            </a:r>
            <a:r>
              <a:rPr lang="es-ES_tradnl" altLang="es-ES" sz="3600" dirty="0">
                <a:latin typeface="Comic Sans MS" panose="030F0702030302020204" pitchFamily="66" charset="0"/>
              </a:rPr>
              <a:t> (Patricia Mou)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Drama (Sonia Lee)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Robótica (Ricardo)</a:t>
            </a:r>
          </a:p>
          <a:p>
            <a:pPr eaLnBrk="1" hangingPunct="1"/>
            <a:endParaRPr lang="es-ES_tradnl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602" t="28818" r="8320" b="38341"/>
          <a:stretch>
            <a:fillRect/>
          </a:stretch>
        </p:blipFill>
        <p:spPr>
          <a:xfrm>
            <a:off x="4139952" y="631825"/>
            <a:ext cx="4753543" cy="63440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78255</TotalTime>
  <Words>913</Words>
  <Application>Microsoft Office PowerPoint</Application>
  <PresentationFormat>Presentación en pantalla (4:3)</PresentationFormat>
  <Paragraphs>173</Paragraphs>
  <Slides>25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KaiTi</vt:lpstr>
      <vt:lpstr>Arial</vt:lpstr>
      <vt:lpstr>Bodoni MT Black</vt:lpstr>
      <vt:lpstr>Calibri</vt:lpstr>
      <vt:lpstr>Calibri Light</vt:lpstr>
      <vt:lpstr>Comic Sans MS</vt:lpstr>
      <vt:lpstr>Escolar1</vt:lpstr>
      <vt:lpstr>Kristen ITC</vt:lpstr>
      <vt:lpstr>Massallera</vt:lpstr>
      <vt:lpstr>Wingdings</vt:lpstr>
      <vt:lpstr>Tema de Office</vt:lpstr>
      <vt:lpstr> </vt:lpstr>
      <vt:lpstr>Presentación de PowerPoint</vt:lpstr>
      <vt:lpstr>ENTRADAS Y SALIDAS</vt:lpstr>
      <vt:lpstr>Entradas mañana y tarde.</vt:lpstr>
      <vt:lpstr>PRIMEROS DÍAS</vt:lpstr>
      <vt:lpstr>Material</vt:lpstr>
      <vt:lpstr>Material</vt:lpstr>
      <vt:lpstr>Asignaturas</vt:lpstr>
      <vt:lpstr>Proyecto</vt:lpstr>
      <vt:lpstr>Inglés y Science</vt:lpstr>
      <vt:lpstr>Matemáticas </vt:lpstr>
      <vt:lpstr>Lengua</vt:lpstr>
      <vt:lpstr>Presentación de PowerPoint</vt:lpstr>
      <vt:lpstr>Decreto pantallas</vt:lpstr>
      <vt:lpstr>Presentación de PowerPoint</vt:lpstr>
      <vt:lpstr>Evaluación</vt:lpstr>
      <vt:lpstr>Presentación de PowerPoint</vt:lpstr>
      <vt:lpstr>TUTORÍAS</vt:lpstr>
      <vt:lpstr>Comunicación diaria</vt:lpstr>
      <vt:lpstr>Comunicación FAMILIA - COLE</vt:lpstr>
      <vt:lpstr>Dpto. Orientación</vt:lpstr>
      <vt:lpstr>Autonomía y responsabilidades</vt:lpstr>
      <vt:lpstr>Presentación de PowerPoint</vt:lpstr>
      <vt:lpstr>- Revisión de listas comedor/ludoteca/desayunos </vt:lpstr>
      <vt:lpstr>       MUCHAS GRACIAS POR LA ATENCIÓN   ¿DUDAS?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AHERRANDO</dc:creator>
  <cp:lastModifiedBy>Patricia Mouronte Garcia</cp:lastModifiedBy>
  <cp:revision>221</cp:revision>
  <cp:lastPrinted>2023-09-05T09:01:49Z</cp:lastPrinted>
  <dcterms:created xsi:type="dcterms:W3CDTF">2013-09-03T09:31:00Z</dcterms:created>
  <dcterms:modified xsi:type="dcterms:W3CDTF">2025-09-04T08:22:18Z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933B3FC7B8C046128BD84B63D686D6B9</vt:lpwstr>
  </property>
  <property fmtid="{D5CDD505-2E9C-101B-9397-08002B2CF9AE}" pid="3" name="KSOProductBuildVer">
    <vt:lpwstr>3082-11.2.0.11537</vt:lpwstr>
  </property>
</Properties>
</file>