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0"/>
  </p:notesMasterIdLst>
  <p:sldIdLst>
    <p:sldId id="274" r:id="rId2"/>
    <p:sldId id="257" r:id="rId3"/>
    <p:sldId id="284" r:id="rId4"/>
    <p:sldId id="290" r:id="rId5"/>
    <p:sldId id="276" r:id="rId6"/>
    <p:sldId id="288" r:id="rId7"/>
    <p:sldId id="289" r:id="rId8"/>
    <p:sldId id="287" r:id="rId9"/>
    <p:sldId id="291" r:id="rId10"/>
    <p:sldId id="293" r:id="rId11"/>
    <p:sldId id="294" r:id="rId12"/>
    <p:sldId id="278" r:id="rId13"/>
    <p:sldId id="263" r:id="rId14"/>
    <p:sldId id="259" r:id="rId15"/>
    <p:sldId id="292" r:id="rId16"/>
    <p:sldId id="262" r:id="rId17"/>
    <p:sldId id="283" r:id="rId18"/>
    <p:sldId id="267" r:id="rId19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ara Castañón Lorenzana" initials="TC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474"/>
    <a:srgbClr val="FF7C80"/>
    <a:srgbClr val="008080"/>
    <a:srgbClr val="FF0000"/>
    <a:srgbClr val="EB159F"/>
    <a:srgbClr val="FF3399"/>
    <a:srgbClr val="29AD2F"/>
    <a:srgbClr val="FF99FF"/>
    <a:srgbClr val="FF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4F7C12-CCA5-4BC2-B721-3AF120542EF2}" v="1" dt="2025-09-05T13:38:02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2265" autoAdjust="0"/>
  </p:normalViewPr>
  <p:slideViewPr>
    <p:cSldViewPr>
      <p:cViewPr varScale="1">
        <p:scale>
          <a:sx n="69" d="100"/>
          <a:sy n="69" d="100"/>
        </p:scale>
        <p:origin x="15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F3C4A-5069-4437-B622-D4F372A4B38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4864F7-A017-48DE-8E3B-2AD983ECBD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1800" dirty="0">
              <a:latin typeface="Comic Sans MS" panose="030F0702030302020204" pitchFamily="66" charset="0"/>
            </a:rPr>
            <a:t>- Las puertas se abrirán las  8:50 y se cerrarán a las 9:05 (Rogamos puntualidad)</a:t>
          </a:r>
          <a:endParaRPr lang="en-US" sz="1800" dirty="0">
            <a:latin typeface="Comic Sans MS" panose="030F0702030302020204" pitchFamily="66" charset="0"/>
          </a:endParaRPr>
        </a:p>
      </dgm:t>
    </dgm:pt>
    <dgm:pt modelId="{5D920157-5FB0-4F31-B661-D2F2FF352232}" type="parTrans" cxnId="{BC554782-D3CA-4DD0-A73C-21DB275C78E5}">
      <dgm:prSet/>
      <dgm:spPr/>
      <dgm:t>
        <a:bodyPr/>
        <a:lstStyle/>
        <a:p>
          <a:endParaRPr lang="en-US"/>
        </a:p>
      </dgm:t>
    </dgm:pt>
    <dgm:pt modelId="{DA5CB035-A54C-4FEB-A6CD-5695C94D7EDB}" type="sibTrans" cxnId="{BC554782-D3CA-4DD0-A73C-21DB275C78E5}">
      <dgm:prSet/>
      <dgm:spPr/>
      <dgm:t>
        <a:bodyPr/>
        <a:lstStyle/>
        <a:p>
          <a:endParaRPr lang="en-US"/>
        </a:p>
      </dgm:t>
    </dgm:pt>
    <dgm:pt modelId="{30F3AD69-5FCE-4B64-9C4D-8B18FF09377F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 dirty="0">
              <a:latin typeface="Comic Sans MS" panose="030F0702030302020204" pitchFamily="66" charset="0"/>
            </a:rPr>
            <a:t>- No se hacen filas, suben directamente a su aula.  </a:t>
          </a:r>
          <a:endParaRPr lang="en-US" dirty="0">
            <a:latin typeface="Comic Sans MS" panose="030F0702030302020204" pitchFamily="66" charset="0"/>
          </a:endParaRPr>
        </a:p>
      </dgm:t>
    </dgm:pt>
    <dgm:pt modelId="{5D5215E8-218D-4354-A7EF-EFAA81224674}" type="parTrans" cxnId="{C9D15C36-8786-4A85-B425-EC9897383E8A}">
      <dgm:prSet/>
      <dgm:spPr/>
      <dgm:t>
        <a:bodyPr/>
        <a:lstStyle/>
        <a:p>
          <a:endParaRPr lang="en-US"/>
        </a:p>
      </dgm:t>
    </dgm:pt>
    <dgm:pt modelId="{FFD61AEB-61CC-410C-8288-040B2CD1529B}" type="sibTrans" cxnId="{C9D15C36-8786-4A85-B425-EC9897383E8A}">
      <dgm:prSet/>
      <dgm:spPr/>
      <dgm:t>
        <a:bodyPr/>
        <a:lstStyle/>
        <a:p>
          <a:endParaRPr lang="en-US"/>
        </a:p>
      </dgm:t>
    </dgm:pt>
    <dgm:pt modelId="{58895EC5-8F94-4F3B-B704-D86EC18D5A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2000" dirty="0">
              <a:latin typeface="Comic Sans MS" panose="030F0702030302020204" pitchFamily="66" charset="0"/>
            </a:rPr>
            <a:t>- Las entradas serán por la puerta principal nº3 y la puerta lateral nº6, según conveniencia.</a:t>
          </a:r>
          <a:endParaRPr lang="en-US" sz="2000" dirty="0">
            <a:latin typeface="Comic Sans MS" panose="030F0702030302020204" pitchFamily="66" charset="0"/>
          </a:endParaRPr>
        </a:p>
      </dgm:t>
    </dgm:pt>
    <dgm:pt modelId="{0B568EF8-841F-4583-910B-D39E8BA99D4A}" type="parTrans" cxnId="{BC748A3C-5C17-4399-BCC0-EE23E6F8FA1F}">
      <dgm:prSet/>
      <dgm:spPr/>
      <dgm:t>
        <a:bodyPr/>
        <a:lstStyle/>
        <a:p>
          <a:endParaRPr lang="en-US"/>
        </a:p>
      </dgm:t>
    </dgm:pt>
    <dgm:pt modelId="{42F18754-5CC0-4F7C-A8AE-44EDDAD7ED4F}" type="sibTrans" cxnId="{BC748A3C-5C17-4399-BCC0-EE23E6F8FA1F}">
      <dgm:prSet/>
      <dgm:spPr/>
      <dgm:t>
        <a:bodyPr/>
        <a:lstStyle/>
        <a:p>
          <a:endParaRPr lang="en-US"/>
        </a:p>
      </dgm:t>
    </dgm:pt>
    <dgm:pt modelId="{05FE3CC2-17F7-4644-A5D1-76F3E29168CF}" type="pres">
      <dgm:prSet presAssocID="{3BEF3C4A-5069-4437-B622-D4F372A4B38D}" presName="root" presStyleCnt="0">
        <dgm:presLayoutVars>
          <dgm:dir/>
          <dgm:resizeHandles val="exact"/>
        </dgm:presLayoutVars>
      </dgm:prSet>
      <dgm:spPr/>
    </dgm:pt>
    <dgm:pt modelId="{87E142FC-2139-48A1-978C-7A2A599755EF}" type="pres">
      <dgm:prSet presAssocID="{D54864F7-A017-48DE-8E3B-2AD983ECBDD0}" presName="compNode" presStyleCnt="0"/>
      <dgm:spPr/>
    </dgm:pt>
    <dgm:pt modelId="{41736D53-1C91-4C8A-9D63-501CB8D86654}" type="pres">
      <dgm:prSet presAssocID="{D54864F7-A017-48DE-8E3B-2AD983ECBDD0}" presName="bgRect" presStyleLbl="bgShp" presStyleIdx="0" presStyleCnt="3"/>
      <dgm:spPr/>
    </dgm:pt>
    <dgm:pt modelId="{63CC1DA9-A3BC-4D20-A5A9-E1B982B220AB}" type="pres">
      <dgm:prSet presAssocID="{D54864F7-A017-48DE-8E3B-2AD983ECBDD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B979F330-A221-4AFD-9A96-7292BB041D2A}" type="pres">
      <dgm:prSet presAssocID="{D54864F7-A017-48DE-8E3B-2AD983ECBDD0}" presName="spaceRect" presStyleCnt="0"/>
      <dgm:spPr/>
    </dgm:pt>
    <dgm:pt modelId="{FF76531E-598A-4320-A5AC-63B8204CBF40}" type="pres">
      <dgm:prSet presAssocID="{D54864F7-A017-48DE-8E3B-2AD983ECBDD0}" presName="parTx" presStyleLbl="revTx" presStyleIdx="0" presStyleCnt="3">
        <dgm:presLayoutVars>
          <dgm:chMax val="0"/>
          <dgm:chPref val="0"/>
        </dgm:presLayoutVars>
      </dgm:prSet>
      <dgm:spPr/>
    </dgm:pt>
    <dgm:pt modelId="{B151A9DA-E1AA-4BDF-BA34-58B989015691}" type="pres">
      <dgm:prSet presAssocID="{DA5CB035-A54C-4FEB-A6CD-5695C94D7EDB}" presName="sibTrans" presStyleCnt="0"/>
      <dgm:spPr/>
    </dgm:pt>
    <dgm:pt modelId="{55E5D5CB-5DAB-4E9F-ACAD-16979EDE97C3}" type="pres">
      <dgm:prSet presAssocID="{30F3AD69-5FCE-4B64-9C4D-8B18FF09377F}" presName="compNode" presStyleCnt="0"/>
      <dgm:spPr/>
    </dgm:pt>
    <dgm:pt modelId="{E331E8DD-4BB3-4DF3-BE87-C025741DD3C8}" type="pres">
      <dgm:prSet presAssocID="{30F3AD69-5FCE-4B64-9C4D-8B18FF09377F}" presName="bgRect" presStyleLbl="bgShp" presStyleIdx="1" presStyleCnt="3"/>
      <dgm:spPr/>
    </dgm:pt>
    <dgm:pt modelId="{C87049D3-2224-4478-AC9C-45F4010FD955}" type="pres">
      <dgm:prSet presAssocID="{30F3AD69-5FCE-4B64-9C4D-8B18FF09377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3BB92068-469A-4D98-8D0F-EDD664E4FC1C}" type="pres">
      <dgm:prSet presAssocID="{30F3AD69-5FCE-4B64-9C4D-8B18FF09377F}" presName="spaceRect" presStyleCnt="0"/>
      <dgm:spPr/>
    </dgm:pt>
    <dgm:pt modelId="{09BFC308-1756-4E0E-BDE5-78EEE6B088A1}" type="pres">
      <dgm:prSet presAssocID="{30F3AD69-5FCE-4B64-9C4D-8B18FF09377F}" presName="parTx" presStyleLbl="revTx" presStyleIdx="1" presStyleCnt="3">
        <dgm:presLayoutVars>
          <dgm:chMax val="0"/>
          <dgm:chPref val="0"/>
        </dgm:presLayoutVars>
      </dgm:prSet>
      <dgm:spPr/>
    </dgm:pt>
    <dgm:pt modelId="{26ADC998-7F96-4875-95A5-1F701804A735}" type="pres">
      <dgm:prSet presAssocID="{FFD61AEB-61CC-410C-8288-040B2CD1529B}" presName="sibTrans" presStyleCnt="0"/>
      <dgm:spPr/>
    </dgm:pt>
    <dgm:pt modelId="{90248A4C-6408-4798-B057-4D268B36A239}" type="pres">
      <dgm:prSet presAssocID="{58895EC5-8F94-4F3B-B704-D86EC18D5A93}" presName="compNode" presStyleCnt="0"/>
      <dgm:spPr/>
    </dgm:pt>
    <dgm:pt modelId="{E5B253C2-4AAC-40ED-80C2-20AF4231B903}" type="pres">
      <dgm:prSet presAssocID="{58895EC5-8F94-4F3B-B704-D86EC18D5A93}" presName="bgRect" presStyleLbl="bgShp" presStyleIdx="2" presStyleCnt="3"/>
      <dgm:spPr/>
    </dgm:pt>
    <dgm:pt modelId="{46E5954B-F494-4512-BD58-D672886DA37D}" type="pres">
      <dgm:prSet presAssocID="{58895EC5-8F94-4F3B-B704-D86EC18D5A9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agrama de flujo"/>
        </a:ext>
      </dgm:extLst>
    </dgm:pt>
    <dgm:pt modelId="{572E2918-16CD-460E-AA21-52A50151FCF2}" type="pres">
      <dgm:prSet presAssocID="{58895EC5-8F94-4F3B-B704-D86EC18D5A93}" presName="spaceRect" presStyleCnt="0"/>
      <dgm:spPr/>
    </dgm:pt>
    <dgm:pt modelId="{8631F049-997F-43B9-8C96-A485810D5BD8}" type="pres">
      <dgm:prSet presAssocID="{58895EC5-8F94-4F3B-B704-D86EC18D5A9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7A00700-6AC7-451B-B637-A69E6A87EF35}" type="presOf" srcId="{3BEF3C4A-5069-4437-B622-D4F372A4B38D}" destId="{05FE3CC2-17F7-4644-A5D1-76F3E29168CF}" srcOrd="0" destOrd="0" presId="urn:microsoft.com/office/officeart/2018/2/layout/IconVerticalSolidList"/>
    <dgm:cxn modelId="{C9D15C36-8786-4A85-B425-EC9897383E8A}" srcId="{3BEF3C4A-5069-4437-B622-D4F372A4B38D}" destId="{30F3AD69-5FCE-4B64-9C4D-8B18FF09377F}" srcOrd="1" destOrd="0" parTransId="{5D5215E8-218D-4354-A7EF-EFAA81224674}" sibTransId="{FFD61AEB-61CC-410C-8288-040B2CD1529B}"/>
    <dgm:cxn modelId="{BC748A3C-5C17-4399-BCC0-EE23E6F8FA1F}" srcId="{3BEF3C4A-5069-4437-B622-D4F372A4B38D}" destId="{58895EC5-8F94-4F3B-B704-D86EC18D5A93}" srcOrd="2" destOrd="0" parTransId="{0B568EF8-841F-4583-910B-D39E8BA99D4A}" sibTransId="{42F18754-5CC0-4F7C-A8AE-44EDDAD7ED4F}"/>
    <dgm:cxn modelId="{35732D40-361B-45B8-90E4-CD16751BB447}" type="presOf" srcId="{30F3AD69-5FCE-4B64-9C4D-8B18FF09377F}" destId="{09BFC308-1756-4E0E-BDE5-78EEE6B088A1}" srcOrd="0" destOrd="0" presId="urn:microsoft.com/office/officeart/2018/2/layout/IconVerticalSolidList"/>
    <dgm:cxn modelId="{BC554782-D3CA-4DD0-A73C-21DB275C78E5}" srcId="{3BEF3C4A-5069-4437-B622-D4F372A4B38D}" destId="{D54864F7-A017-48DE-8E3B-2AD983ECBDD0}" srcOrd="0" destOrd="0" parTransId="{5D920157-5FB0-4F31-B661-D2F2FF352232}" sibTransId="{DA5CB035-A54C-4FEB-A6CD-5695C94D7EDB}"/>
    <dgm:cxn modelId="{5C4D5DA1-42CE-42EB-84AE-0F7060B8F8EC}" type="presOf" srcId="{58895EC5-8F94-4F3B-B704-D86EC18D5A93}" destId="{8631F049-997F-43B9-8C96-A485810D5BD8}" srcOrd="0" destOrd="0" presId="urn:microsoft.com/office/officeart/2018/2/layout/IconVerticalSolidList"/>
    <dgm:cxn modelId="{6708A0FE-9AF0-4C4F-80C1-A7C0598C4B45}" type="presOf" srcId="{D54864F7-A017-48DE-8E3B-2AD983ECBDD0}" destId="{FF76531E-598A-4320-A5AC-63B8204CBF40}" srcOrd="0" destOrd="0" presId="urn:microsoft.com/office/officeart/2018/2/layout/IconVerticalSolidList"/>
    <dgm:cxn modelId="{674F5EAE-AA6B-4AEF-8AB1-29FF4D6C7FCB}" type="presParOf" srcId="{05FE3CC2-17F7-4644-A5D1-76F3E29168CF}" destId="{87E142FC-2139-48A1-978C-7A2A599755EF}" srcOrd="0" destOrd="0" presId="urn:microsoft.com/office/officeart/2018/2/layout/IconVerticalSolidList"/>
    <dgm:cxn modelId="{9CE46C6C-90A2-4F1C-AE56-CA8BB030F2BA}" type="presParOf" srcId="{87E142FC-2139-48A1-978C-7A2A599755EF}" destId="{41736D53-1C91-4C8A-9D63-501CB8D86654}" srcOrd="0" destOrd="0" presId="urn:microsoft.com/office/officeart/2018/2/layout/IconVerticalSolidList"/>
    <dgm:cxn modelId="{46F31432-5DAE-4711-AC86-FA4A41090DC0}" type="presParOf" srcId="{87E142FC-2139-48A1-978C-7A2A599755EF}" destId="{63CC1DA9-A3BC-4D20-A5A9-E1B982B220AB}" srcOrd="1" destOrd="0" presId="urn:microsoft.com/office/officeart/2018/2/layout/IconVerticalSolidList"/>
    <dgm:cxn modelId="{6ED38925-30DA-4791-9067-C1DE8914D260}" type="presParOf" srcId="{87E142FC-2139-48A1-978C-7A2A599755EF}" destId="{B979F330-A221-4AFD-9A96-7292BB041D2A}" srcOrd="2" destOrd="0" presId="urn:microsoft.com/office/officeart/2018/2/layout/IconVerticalSolidList"/>
    <dgm:cxn modelId="{F04B033B-E438-4E17-8D46-FA70ECC0E691}" type="presParOf" srcId="{87E142FC-2139-48A1-978C-7A2A599755EF}" destId="{FF76531E-598A-4320-A5AC-63B8204CBF40}" srcOrd="3" destOrd="0" presId="urn:microsoft.com/office/officeart/2018/2/layout/IconVerticalSolidList"/>
    <dgm:cxn modelId="{7A02497A-83AD-4518-8F96-6E8519B04DF4}" type="presParOf" srcId="{05FE3CC2-17F7-4644-A5D1-76F3E29168CF}" destId="{B151A9DA-E1AA-4BDF-BA34-58B989015691}" srcOrd="1" destOrd="0" presId="urn:microsoft.com/office/officeart/2018/2/layout/IconVerticalSolidList"/>
    <dgm:cxn modelId="{0C3FF974-E5B8-4602-94B5-D4443380F749}" type="presParOf" srcId="{05FE3CC2-17F7-4644-A5D1-76F3E29168CF}" destId="{55E5D5CB-5DAB-4E9F-ACAD-16979EDE97C3}" srcOrd="2" destOrd="0" presId="urn:microsoft.com/office/officeart/2018/2/layout/IconVerticalSolidList"/>
    <dgm:cxn modelId="{DDD57529-1C96-406A-B7AC-0E8A76FEA565}" type="presParOf" srcId="{55E5D5CB-5DAB-4E9F-ACAD-16979EDE97C3}" destId="{E331E8DD-4BB3-4DF3-BE87-C025741DD3C8}" srcOrd="0" destOrd="0" presId="urn:microsoft.com/office/officeart/2018/2/layout/IconVerticalSolidList"/>
    <dgm:cxn modelId="{643C7237-46E4-409E-BDB2-83B5AF0833EC}" type="presParOf" srcId="{55E5D5CB-5DAB-4E9F-ACAD-16979EDE97C3}" destId="{C87049D3-2224-4478-AC9C-45F4010FD955}" srcOrd="1" destOrd="0" presId="urn:microsoft.com/office/officeart/2018/2/layout/IconVerticalSolidList"/>
    <dgm:cxn modelId="{A1CDA23B-821D-4947-A041-F77C12F08F45}" type="presParOf" srcId="{55E5D5CB-5DAB-4E9F-ACAD-16979EDE97C3}" destId="{3BB92068-469A-4D98-8D0F-EDD664E4FC1C}" srcOrd="2" destOrd="0" presId="urn:microsoft.com/office/officeart/2018/2/layout/IconVerticalSolidList"/>
    <dgm:cxn modelId="{3E927A51-AE42-48F2-BBB7-1730092EB8A6}" type="presParOf" srcId="{55E5D5CB-5DAB-4E9F-ACAD-16979EDE97C3}" destId="{09BFC308-1756-4E0E-BDE5-78EEE6B088A1}" srcOrd="3" destOrd="0" presId="urn:microsoft.com/office/officeart/2018/2/layout/IconVerticalSolidList"/>
    <dgm:cxn modelId="{9FB9BB61-9034-48A0-B173-84905BF3320D}" type="presParOf" srcId="{05FE3CC2-17F7-4644-A5D1-76F3E29168CF}" destId="{26ADC998-7F96-4875-95A5-1F701804A735}" srcOrd="3" destOrd="0" presId="urn:microsoft.com/office/officeart/2018/2/layout/IconVerticalSolidList"/>
    <dgm:cxn modelId="{0F6F3F49-A560-4C75-91E8-694EF26855E5}" type="presParOf" srcId="{05FE3CC2-17F7-4644-A5D1-76F3E29168CF}" destId="{90248A4C-6408-4798-B057-4D268B36A239}" srcOrd="4" destOrd="0" presId="urn:microsoft.com/office/officeart/2018/2/layout/IconVerticalSolidList"/>
    <dgm:cxn modelId="{F8F610C2-F4BD-4F9D-A373-B3F8BB962D14}" type="presParOf" srcId="{90248A4C-6408-4798-B057-4D268B36A239}" destId="{E5B253C2-4AAC-40ED-80C2-20AF4231B903}" srcOrd="0" destOrd="0" presId="urn:microsoft.com/office/officeart/2018/2/layout/IconVerticalSolidList"/>
    <dgm:cxn modelId="{78781327-435F-42A2-803D-37BE6CF4D073}" type="presParOf" srcId="{90248A4C-6408-4798-B057-4D268B36A239}" destId="{46E5954B-F494-4512-BD58-D672886DA37D}" srcOrd="1" destOrd="0" presId="urn:microsoft.com/office/officeart/2018/2/layout/IconVerticalSolidList"/>
    <dgm:cxn modelId="{7D1FD104-152B-4B9C-AE0E-D7DEFA7F69FD}" type="presParOf" srcId="{90248A4C-6408-4798-B057-4D268B36A239}" destId="{572E2918-16CD-460E-AA21-52A50151FCF2}" srcOrd="2" destOrd="0" presId="urn:microsoft.com/office/officeart/2018/2/layout/IconVerticalSolidList"/>
    <dgm:cxn modelId="{D43BAC07-BF59-4B71-9E95-5CBFF734005B}" type="presParOf" srcId="{90248A4C-6408-4798-B057-4D268B36A239}" destId="{8631F049-997F-43B9-8C96-A485810D5B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36D53-1C91-4C8A-9D63-501CB8D86654}">
      <dsp:nvSpPr>
        <dsp:cNvPr id="0" name=""/>
        <dsp:cNvSpPr/>
      </dsp:nvSpPr>
      <dsp:spPr>
        <a:xfrm>
          <a:off x="0" y="2377"/>
          <a:ext cx="7632848" cy="7051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C1DA9-A3BC-4D20-A5A9-E1B982B220AB}">
      <dsp:nvSpPr>
        <dsp:cNvPr id="0" name=""/>
        <dsp:cNvSpPr/>
      </dsp:nvSpPr>
      <dsp:spPr>
        <a:xfrm>
          <a:off x="213315" y="161042"/>
          <a:ext cx="388225" cy="3878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6531E-598A-4320-A5AC-63B8204CBF40}">
      <dsp:nvSpPr>
        <dsp:cNvPr id="0" name=""/>
        <dsp:cNvSpPr/>
      </dsp:nvSpPr>
      <dsp:spPr>
        <a:xfrm>
          <a:off x="814856" y="2377"/>
          <a:ext cx="6753187" cy="70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704" tIns="74704" rIns="74704" bIns="7470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Comic Sans MS" panose="030F0702030302020204" pitchFamily="66" charset="0"/>
            </a:rPr>
            <a:t>- Las puertas se abrirán las  8:50 y se cerrarán a las 9:05 (Rogamos puntualidad)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814856" y="2377"/>
        <a:ext cx="6753187" cy="705864"/>
      </dsp:txXfrm>
    </dsp:sp>
    <dsp:sp modelId="{E331E8DD-4BB3-4DF3-BE87-C025741DD3C8}">
      <dsp:nvSpPr>
        <dsp:cNvPr id="0" name=""/>
        <dsp:cNvSpPr/>
      </dsp:nvSpPr>
      <dsp:spPr>
        <a:xfrm>
          <a:off x="0" y="865101"/>
          <a:ext cx="7632848" cy="7051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49D3-2224-4478-AC9C-45F4010FD955}">
      <dsp:nvSpPr>
        <dsp:cNvPr id="0" name=""/>
        <dsp:cNvSpPr/>
      </dsp:nvSpPr>
      <dsp:spPr>
        <a:xfrm>
          <a:off x="213315" y="1023766"/>
          <a:ext cx="388225" cy="3878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FC308-1756-4E0E-BDE5-78EEE6B088A1}">
      <dsp:nvSpPr>
        <dsp:cNvPr id="0" name=""/>
        <dsp:cNvSpPr/>
      </dsp:nvSpPr>
      <dsp:spPr>
        <a:xfrm>
          <a:off x="814856" y="865101"/>
          <a:ext cx="6753187" cy="70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704" tIns="74704" rIns="74704" bIns="7470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>
              <a:latin typeface="Comic Sans MS" panose="030F0702030302020204" pitchFamily="66" charset="0"/>
            </a:rPr>
            <a:t>- No se hacen filas, suben directamente a su aula.  </a:t>
          </a:r>
          <a:endParaRPr lang="en-US" sz="2200" kern="1200" dirty="0">
            <a:latin typeface="Comic Sans MS" panose="030F0702030302020204" pitchFamily="66" charset="0"/>
          </a:endParaRPr>
        </a:p>
      </dsp:txBody>
      <dsp:txXfrm>
        <a:off x="814856" y="865101"/>
        <a:ext cx="6753187" cy="705864"/>
      </dsp:txXfrm>
    </dsp:sp>
    <dsp:sp modelId="{E5B253C2-4AAC-40ED-80C2-20AF4231B903}">
      <dsp:nvSpPr>
        <dsp:cNvPr id="0" name=""/>
        <dsp:cNvSpPr/>
      </dsp:nvSpPr>
      <dsp:spPr>
        <a:xfrm>
          <a:off x="0" y="1727825"/>
          <a:ext cx="7632848" cy="7051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5954B-F494-4512-BD58-D672886DA37D}">
      <dsp:nvSpPr>
        <dsp:cNvPr id="0" name=""/>
        <dsp:cNvSpPr/>
      </dsp:nvSpPr>
      <dsp:spPr>
        <a:xfrm>
          <a:off x="213315" y="1886489"/>
          <a:ext cx="388225" cy="3878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1F049-997F-43B9-8C96-A485810D5BD8}">
      <dsp:nvSpPr>
        <dsp:cNvPr id="0" name=""/>
        <dsp:cNvSpPr/>
      </dsp:nvSpPr>
      <dsp:spPr>
        <a:xfrm>
          <a:off x="814856" y="1727825"/>
          <a:ext cx="6753187" cy="70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704" tIns="74704" rIns="74704" bIns="7470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>
              <a:latin typeface="Comic Sans MS" panose="030F0702030302020204" pitchFamily="66" charset="0"/>
            </a:rPr>
            <a:t>- Las entradas serán por la puerta principal nº3 y la puerta lateral nº6, según conveniencia.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814856" y="1727825"/>
        <a:ext cx="6753187" cy="705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918F8A-51DC-4F6E-A03C-803E1145B56B}" type="datetimeFigureOut">
              <a:rPr lang="es-ES"/>
              <a:pPr>
                <a:defRPr/>
              </a:pPr>
              <a:t>05/09/2025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A4C06BC-3157-44B7-9E38-C7A3FC40E20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96507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4C06BC-3157-44B7-9E38-C7A3FC40E202}" type="slidenum">
              <a:rPr lang="es-ES" altLang="es-ES" smtClean="0"/>
              <a:pPr>
                <a:defRPr/>
              </a:pPr>
              <a:t>13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8494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0DD50-733E-41FF-835B-951B61007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A70427-40BD-43B9-B70F-AABC20014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42B35C-C97C-488C-8CA7-E89A6376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DDEF3-BE9E-4FE2-BD20-5E9DF99F1D29}" type="datetimeFigureOut">
              <a:rPr lang="es-ES" smtClean="0"/>
              <a:pPr>
                <a:defRPr/>
              </a:pPr>
              <a:t>05/09/2025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1A5BB3-1F6E-4721-9FB0-A1B988E6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B35685-F62F-4AFF-A0E5-636FDC35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95470-6641-4765-89A7-6B636D25374B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521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24969-08BD-451D-AAF3-BBA41D50B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D57675-5F8B-4695-AE8F-85FB79DC0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36B239-7754-4B48-BAFA-CA309EA7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14E81-3DFD-4FD4-A70E-963B202379F7}" type="datetimeFigureOut">
              <a:rPr lang="es-ES" smtClean="0"/>
              <a:pPr>
                <a:defRPr/>
              </a:pPr>
              <a:t>05/09/2025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BC7C9C-86D5-44E4-AD14-66CA4D14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52F727-AAC4-4210-8AC8-70B6C9F1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D89E8-16F1-497D-BB2D-02A0E9D11215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2526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7172C3-D92E-4AA5-BDD1-B1E14A277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8481F4-6A8C-4FB1-95F8-7C2351788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593B1C-D3E6-4FC1-977C-41AEA341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14E81-3DFD-4FD4-A70E-963B202379F7}" type="datetimeFigureOut">
              <a:rPr lang="es-ES" smtClean="0"/>
              <a:pPr>
                <a:defRPr/>
              </a:pPr>
              <a:t>05/09/2025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6C5355-BFB4-49D4-BF28-78383B09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09C708-B4E4-4ABD-8208-B8F823A9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D89E8-16F1-497D-BB2D-02A0E9D11215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9322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46D91-15C4-4F4A-9B3F-4384C230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B4DCE8-E812-488E-91E3-5631A36D5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6599BE-C31D-4D56-9B01-0F06F317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14E81-3DFD-4FD4-A70E-963B202379F7}" type="datetimeFigureOut">
              <a:rPr lang="es-ES" smtClean="0"/>
              <a:pPr>
                <a:defRPr/>
              </a:pPr>
              <a:t>05/09/2025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9ADBB4-D030-4671-ADA1-E0117220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5D4ACF-9CB2-4BD6-9D9E-F941FF88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D89E8-16F1-497D-BB2D-02A0E9D11215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4701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BE614-3F85-41F6-8EF7-2F69D14C8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69A8B0-9BF9-4D9E-841C-E024AE48F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2216FC-F8E8-475D-9EC0-63204AE9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6CD111-5D16-4EF7-B526-BE3F058EA57E}" type="datetimeFigureOut">
              <a:rPr lang="es-ES" smtClean="0"/>
              <a:pPr>
                <a:defRPr/>
              </a:pPr>
              <a:t>05/09/2025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138550-9938-4364-A291-C35798EA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5A2DE7-2CF0-4FFC-ABB4-D87D4333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AD406-9C94-4AE0-9ED2-5D3AECDA9B9C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875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DF7FA-D9A8-4732-814A-71BB711A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615B5B-E1DA-42B5-B026-77603E6CA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2193E4-7BAC-4F5A-8AAE-25D53C1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7700AA-1CEA-47CB-8506-35D1BB627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14E81-3DFD-4FD4-A70E-963B202379F7}" type="datetimeFigureOut">
              <a:rPr lang="es-ES" smtClean="0"/>
              <a:pPr>
                <a:defRPr/>
              </a:pPr>
              <a:t>05/09/2025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356FF5-B67B-4FA4-815A-7AEB805C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68B486-57E6-4719-8DF7-FB4F08B4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D89E8-16F1-497D-BB2D-02A0E9D11215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3716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18560-4CB6-4827-A378-665C00ADD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AA9087-8BE1-4DB6-A985-DE3A78D0F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8864C1-8177-42FB-B0A9-EE603EB08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71C359-B703-4D81-950C-3841D9678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DE5B5B2-FD49-4F8F-998C-26D49C47E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041EFF-88B5-4AD2-B054-4F282761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14E81-3DFD-4FD4-A70E-963B202379F7}" type="datetimeFigureOut">
              <a:rPr lang="es-ES" smtClean="0"/>
              <a:pPr>
                <a:defRPr/>
              </a:pPr>
              <a:t>05/09/2025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36ADAA-7D69-495C-BF1A-E7C16E07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E70DF9-2BE5-44F5-9B29-3B534C49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D89E8-16F1-497D-BB2D-02A0E9D11215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5768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58E86-A8D7-4F29-8044-DD4F78518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DB3BBD-2FC3-495C-8FAE-C0CFE1B32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14E81-3DFD-4FD4-A70E-963B202379F7}" type="datetimeFigureOut">
              <a:rPr lang="es-ES" smtClean="0"/>
              <a:pPr>
                <a:defRPr/>
              </a:pPr>
              <a:t>05/09/2025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FA20F6-6B60-44BE-82C4-50A3A3BD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C6E4F-0592-458E-8D63-DF071014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D89E8-16F1-497D-BB2D-02A0E9D11215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153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8E2E42-C1BB-441E-9A75-3042B367B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3A08F-6AA5-4BFD-9F5C-1AFD8FD70430}" type="datetimeFigureOut">
              <a:rPr lang="es-ES" smtClean="0"/>
              <a:pPr>
                <a:defRPr/>
              </a:pPr>
              <a:t>05/09/2025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BF509B-66C7-43F4-8214-69C07885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5C8214-2264-42B6-BF90-57E73E75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804D-4485-4BB3-9793-5B22572DCBE7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4570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48C3F-A0E6-443E-A09B-48C756A3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81E04-A0B4-4F73-BFCC-5D8554BB7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D2C979-6452-4C69-A7DB-2359F0C6E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E0995B-5B22-43D3-8868-596332FC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14E81-3DFD-4FD4-A70E-963B202379F7}" type="datetimeFigureOut">
              <a:rPr lang="es-ES" smtClean="0"/>
              <a:pPr>
                <a:defRPr/>
              </a:pPr>
              <a:t>05/09/2025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949EF0-2D65-4004-A580-C518F37F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729311-87F9-4379-AC23-ADC0AE52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D89E8-16F1-497D-BB2D-02A0E9D11215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3210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E98C1-66BC-49BA-9E26-BA25A170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F8B4EE4-BC38-43D6-8380-E768A9181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7A4222-CEF6-45C0-AC91-E5FB8D104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A3D25B-9D71-4E79-A7BD-D8F5246B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CCBA38-666B-4EB5-8A9F-F2E65A7AF488}" type="datetimeFigureOut">
              <a:rPr lang="es-ES" smtClean="0"/>
              <a:pPr>
                <a:defRPr/>
              </a:pPr>
              <a:t>05/09/2025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332B21-38F7-417C-85B4-2AC5EC7F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ED6BE4-5833-420B-8257-1196C7BC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4D3E4-FBF6-49F3-BDE1-8E13C4C694C8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2183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B81834-182D-4045-A97A-F6ABE5B8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0C3921-258C-4B31-BA94-ADEDBB27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861BB-D076-4D57-80B0-2A7AC1805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614E81-3DFD-4FD4-A70E-963B202379F7}" type="datetimeFigureOut">
              <a:rPr lang="es-ES" smtClean="0"/>
              <a:pPr>
                <a:defRPr/>
              </a:pPr>
              <a:t>05/09/2025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90D219-6956-49BE-8D8C-326B817F7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0CDC87-6A0E-452E-856A-7F9E3417C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6D89E8-16F1-497D-BB2D-02A0E9D11215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4317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comunicacion.familias@humanitastorrejon.com" TargetMode="External"/><Relationship Id="rId3" Type="http://schemas.openxmlformats.org/officeDocument/2006/relationships/hyperlink" Target="mailto:jefaturaprimaria@humanitastorrejon.com" TargetMode="External"/><Relationship Id="rId7" Type="http://schemas.openxmlformats.org/officeDocument/2006/relationships/hyperlink" Target="mailto:Beatriz.a.orientacion@humanitastorrejon.com" TargetMode="External"/><Relationship Id="rId2" Type="http://schemas.openxmlformats.org/officeDocument/2006/relationships/hyperlink" Target="mailto:direccion@humanitastorrejon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nfermeria.humanitastorrejon@redvitalsalud.com" TargetMode="External"/><Relationship Id="rId5" Type="http://schemas.openxmlformats.org/officeDocument/2006/relationships/hyperlink" Target="mailto:administracion@humanitastorrejon.com" TargetMode="External"/><Relationship Id="rId10" Type="http://schemas.openxmlformats.org/officeDocument/2006/relationships/hyperlink" Target="mailto:tiendadelibros@humanitastorrejon.com" TargetMode="External"/><Relationship Id="rId4" Type="http://schemas.openxmlformats.org/officeDocument/2006/relationships/hyperlink" Target="mailto:secretaria@humanitastorrejon.com" TargetMode="External"/><Relationship Id="rId9" Type="http://schemas.openxmlformats.org/officeDocument/2006/relationships/hyperlink" Target="mailto:uniformes@humanitastorrejon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://www.humanitastorrejon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tabla, pastel, tren, camión&#10;&#10;El contenido generado por IA puede ser incorrecto.">
            <a:extLst>
              <a:ext uri="{FF2B5EF4-FFF2-40B4-BE49-F238E27FC236}">
                <a16:creationId xmlns:a16="http://schemas.microsoft.com/office/drawing/2014/main" id="{9636E0CB-CD06-E70C-92A9-C31B2F6A08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10 ideas de Hércules personajes y hércules para guardar hoy | hercules  disney, disney, hercules de disney y más">
            <a:extLst>
              <a:ext uri="{FF2B5EF4-FFF2-40B4-BE49-F238E27FC236}">
                <a16:creationId xmlns:a16="http://schemas.microsoft.com/office/drawing/2014/main" id="{844E066B-AD4E-9234-CBD4-028816AD3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" b="97466" l="9916" r="89241">
                        <a14:foregroundMark x1="12658" y1="95614" x2="16667" y2="97466"/>
                        <a14:foregroundMark x1="60127" y1="6433" x2="44937" y2="7895"/>
                        <a14:foregroundMark x1="48945" y1="5263" x2="64135" y2="6433"/>
                        <a14:foregroundMark x1="64135" y1="3411" x2="57806" y2="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4" y="2126102"/>
            <a:ext cx="2050884" cy="443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82D5696-AA97-4F95-A958-F05D9A348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1" y="191123"/>
            <a:ext cx="3078113" cy="866284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C6177C9-0C7A-4475-974E-CDC6243733DE}"/>
              </a:ext>
            </a:extLst>
          </p:cNvPr>
          <p:cNvSpPr txBox="1"/>
          <p:nvPr/>
        </p:nvSpPr>
        <p:spPr>
          <a:xfrm>
            <a:off x="1608508" y="1338946"/>
            <a:ext cx="6174584" cy="31393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Bienvenidos</a:t>
            </a:r>
          </a:p>
          <a:p>
            <a:pPr algn="ctr"/>
            <a:r>
              <a:rPr lang="es-ES" sz="6600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CURSO 2025/26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AA6488A-E4EB-43E8-A03B-6E7CDB8C6864}"/>
              </a:ext>
            </a:extLst>
          </p:cNvPr>
          <p:cNvSpPr txBox="1"/>
          <p:nvPr/>
        </p:nvSpPr>
        <p:spPr>
          <a:xfrm>
            <a:off x="1043608" y="4818420"/>
            <a:ext cx="655272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70C0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Vijaya" panose="02020604020202020204" pitchFamily="18" charset="0"/>
              </a:rPr>
              <a:t>3º Educación Primaria</a:t>
            </a:r>
          </a:p>
        </p:txBody>
      </p:sp>
      <p:pic>
        <p:nvPicPr>
          <p:cNvPr id="4" name="Imagen 3" descr="Logotipo, Dibujo de ingeniería&#10;&#10;El contenido generado por IA puede ser incorrecto.">
            <a:extLst>
              <a:ext uri="{FF2B5EF4-FFF2-40B4-BE49-F238E27FC236}">
                <a16:creationId xmlns:a16="http://schemas.microsoft.com/office/drawing/2014/main" id="{31367747-40B4-920D-04C5-37B0E74918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9" b="97302" l="6890" r="97638">
                        <a14:foregroundMark x1="51969" y1="22381" x2="50197" y2="27937"/>
                        <a14:foregroundMark x1="57677" y1="16032" x2="32480" y2="29365"/>
                        <a14:foregroundMark x1="32480" y1="29365" x2="53150" y2="19365"/>
                        <a14:foregroundMark x1="53150" y1="19365" x2="46063" y2="36190"/>
                        <a14:foregroundMark x1="46063" y1="36190" x2="56299" y2="15556"/>
                        <a14:foregroundMark x1="56299" y1="15556" x2="33858" y2="10000"/>
                        <a14:foregroundMark x1="33858" y1="10000" x2="33858" y2="34444"/>
                        <a14:foregroundMark x1="33858" y1="34444" x2="59055" y2="40000"/>
                        <a14:foregroundMark x1="59055" y1="40000" x2="59843" y2="22063"/>
                        <a14:foregroundMark x1="59843" y1="22063" x2="60433" y2="78889"/>
                        <a14:foregroundMark x1="60433" y1="78889" x2="44685" y2="91270"/>
                        <a14:foregroundMark x1="44685" y1="91270" x2="17323" y2="89524"/>
                        <a14:foregroundMark x1="17323" y1="89524" x2="42126" y2="83016"/>
                        <a14:foregroundMark x1="42126" y1="83016" x2="46260" y2="78889"/>
                        <a14:foregroundMark x1="54724" y1="94921" x2="81693" y2="79841"/>
                        <a14:foregroundMark x1="81693" y1="79841" x2="77362" y2="84444"/>
                        <a14:foregroundMark x1="77953" y1="70317" x2="72835" y2="78095"/>
                        <a14:foregroundMark x1="92717" y1="85873" x2="86417" y2="85873"/>
                        <a14:foregroundMark x1="87598" y1="81270" x2="86417" y2="88571"/>
                        <a14:foregroundMark x1="25984" y1="82222" x2="6890" y2="78413"/>
                        <a14:foregroundMark x1="6890" y1="78413" x2="18110" y2="83492"/>
                        <a14:foregroundMark x1="7283" y1="79841" x2="17520" y2="93968"/>
                        <a14:foregroundMark x1="34449" y1="91746" x2="53740" y2="97619"/>
                        <a14:foregroundMark x1="24803" y1="67937" x2="32480" y2="53333"/>
                        <a14:foregroundMark x1="32480" y1="53333" x2="38976" y2="56984"/>
                        <a14:foregroundMark x1="36614" y1="61111" x2="31693" y2="63016"/>
                        <a14:foregroundMark x1="25394" y1="53016" x2="18898" y2="74762"/>
                        <a14:foregroundMark x1="18898" y1="74762" x2="24213" y2="78095"/>
                        <a14:foregroundMark x1="25394" y1="53810" x2="16929" y2="69365"/>
                        <a14:foregroundMark x1="37205" y1="44762" x2="17717" y2="34762"/>
                        <a14:foregroundMark x1="17717" y1="34762" x2="20866" y2="26508"/>
                        <a14:foregroundMark x1="75787" y1="56984" x2="90551" y2="87143"/>
                        <a14:foregroundMark x1="90551" y1="19683" x2="97638" y2="39524"/>
                        <a14:foregroundMark x1="97638" y1="39524" x2="92126" y2="45714"/>
                        <a14:foregroundMark x1="60433" y1="7778" x2="31102" y2="13492"/>
                        <a14:foregroundMark x1="31102" y1="13492" x2="31693" y2="25079"/>
                        <a14:foregroundMark x1="64961" y1="9683" x2="45669" y2="6032"/>
                        <a14:foregroundMark x1="45669" y1="6032" x2="45276" y2="5079"/>
                        <a14:foregroundMark x1="27165" y1="51587" x2="19685" y2="65714"/>
                        <a14:foregroundMark x1="57677" y1="70794" x2="77165" y2="78254"/>
                        <a14:foregroundMark x1="77165" y1="78254" x2="67323" y2="8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98288"/>
            <a:ext cx="1951605" cy="242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79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" y="0"/>
            <a:ext cx="3490714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0FAA95-72B6-5101-6D9E-449475F4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669" y="637762"/>
            <a:ext cx="2174676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9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Decreto 64/2025. Educación Infantil y Primaria</a:t>
            </a:r>
            <a:br>
              <a:rPr lang="en-US" sz="39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9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401" y="0"/>
            <a:ext cx="5654591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19ECA3-5D2C-2B65-ADD6-CB73CD505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5317" y="637762"/>
            <a:ext cx="5187055" cy="557677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914400">
              <a:spcBef>
                <a:spcPts val="1000"/>
              </a:spcBef>
              <a:spcAft>
                <a:spcPts val="300"/>
              </a:spcAft>
            </a:pP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❌ </a:t>
            </a:r>
            <a:r>
              <a:rPr lang="en-US" b="1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Prohibido</a:t>
            </a:r>
            <a:r>
              <a:rPr lang="en-US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el</a:t>
            </a:r>
            <a:r>
              <a:rPr lang="en-US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uso</a:t>
            </a:r>
            <a:r>
              <a:rPr lang="en-US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individual</a:t>
            </a: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 de </a:t>
            </a:r>
            <a:r>
              <a:rPr lang="en-US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dispositivos</a:t>
            </a: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digitales</a:t>
            </a: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defTabSz="914400">
              <a:spcBef>
                <a:spcPts val="1000"/>
              </a:spcBef>
              <a:spcAft>
                <a:spcPts val="300"/>
              </a:spcAft>
            </a:pP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✅ </a:t>
            </a:r>
            <a:r>
              <a:rPr lang="en-US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Uso </a:t>
            </a:r>
            <a:r>
              <a:rPr lang="en-US" b="1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compartido</a:t>
            </a:r>
            <a:r>
              <a:rPr lang="en-US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permitido</a:t>
            </a: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 solo con:</a:t>
            </a:r>
          </a:p>
          <a:p>
            <a:pPr marL="0" lvl="1" defTabSz="914400">
              <a:spcBef>
                <a:spcPts val="1000"/>
              </a:spcBef>
              <a:spcAft>
                <a:spcPts val="300"/>
              </a:spcAft>
            </a:pPr>
            <a:r>
              <a:rPr lang="en-US" sz="18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Finalidad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pedagógica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0" lvl="1" defTabSz="914400">
              <a:spcBef>
                <a:spcPts val="1000"/>
              </a:spcBef>
              <a:spcAft>
                <a:spcPts val="300"/>
              </a:spcAft>
            </a:pPr>
            <a:r>
              <a:rPr lang="en-US" sz="18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Supervisión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docente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0" lvl="1" defTabSz="914400">
              <a:spcBef>
                <a:spcPts val="1000"/>
              </a:spcBef>
              <a:spcAft>
                <a:spcPts val="300"/>
              </a:spcAft>
            </a:pPr>
            <a:r>
              <a:rPr lang="en-US" sz="18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Límites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de </a:t>
            </a:r>
            <a:r>
              <a:rPr lang="en-US" sz="18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tiempo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según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la </a:t>
            </a:r>
            <a:r>
              <a:rPr lang="en-US" sz="18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etapa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</a:p>
          <a:p>
            <a:pPr marL="0" lvl="2" defTabSz="914400">
              <a:spcBef>
                <a:spcPts val="1000"/>
              </a:spcBef>
              <a:spcAft>
                <a:spcPts val="300"/>
              </a:spcAft>
            </a:pPr>
            <a:r>
              <a:rPr lang="en-US" sz="1800" b="1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Infantil</a:t>
            </a:r>
            <a:r>
              <a:rPr lang="en-US" sz="18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(3-6 </a:t>
            </a:r>
            <a:r>
              <a:rPr lang="en-US" sz="1800" b="1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años</a:t>
            </a:r>
            <a:r>
              <a:rPr lang="en-US" sz="18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n-US" sz="18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máx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. 1 hora/</a:t>
            </a:r>
            <a:r>
              <a:rPr lang="en-US" sz="18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semana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0" lvl="2" defTabSz="914400">
              <a:spcBef>
                <a:spcPts val="1000"/>
              </a:spcBef>
              <a:spcAft>
                <a:spcPts val="3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1º y 2º Primaria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n-US" sz="18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máx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. 1 hora/</a:t>
            </a:r>
            <a:r>
              <a:rPr lang="en-US" sz="18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semana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0" lvl="2" defTabSz="914400">
              <a:spcBef>
                <a:spcPts val="1000"/>
              </a:spcBef>
              <a:spcAft>
                <a:spcPts val="3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3º y 4º Primaria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n-US" sz="18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máx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. 1,5 horas/</a:t>
            </a:r>
            <a:r>
              <a:rPr lang="en-US" sz="18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semana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0" lvl="2" defTabSz="914400">
              <a:spcBef>
                <a:spcPts val="1000"/>
              </a:spcBef>
              <a:spcAft>
                <a:spcPts val="3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5º y 6º Primaria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n-US" sz="18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máx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. 2 horas/</a:t>
            </a:r>
            <a:r>
              <a:rPr lang="en-US" sz="18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semana</a:t>
            </a:r>
            <a:r>
              <a:rPr lang="en-US" sz="1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defTabSz="914400">
              <a:spcBef>
                <a:spcPts val="1000"/>
              </a:spcBef>
              <a:spcAft>
                <a:spcPts val="300"/>
              </a:spcAft>
            </a:pPr>
            <a:r>
              <a:rPr lang="en-US" b="1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Excepciones</a:t>
            </a:r>
            <a:endParaRPr lang="en-US" b="1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defTabSz="914400">
              <a:spcBef>
                <a:spcPts val="1000"/>
              </a:spcBef>
              <a:spcAft>
                <a:spcPts val="300"/>
              </a:spcAft>
            </a:pPr>
            <a:r>
              <a:rPr lang="en-US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Alumnos</a:t>
            </a: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con </a:t>
            </a:r>
            <a:r>
              <a:rPr lang="en-US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necesidades</a:t>
            </a: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educativas</a:t>
            </a: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especiales</a:t>
            </a: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en-US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previo</a:t>
            </a: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informe</a:t>
            </a: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psicopedagógico</a:t>
            </a: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).</a:t>
            </a:r>
          </a:p>
          <a:p>
            <a:pPr defTabSz="914400">
              <a:spcBef>
                <a:spcPts val="1000"/>
              </a:spcBef>
              <a:spcAft>
                <a:spcPts val="300"/>
              </a:spcAft>
            </a:pPr>
            <a:r>
              <a:rPr lang="en-US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Materias</a:t>
            </a: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optativas</a:t>
            </a: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o </a:t>
            </a:r>
            <a:r>
              <a:rPr lang="en-US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programas</a:t>
            </a: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que </a:t>
            </a:r>
            <a:r>
              <a:rPr lang="en-US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requieran</a:t>
            </a: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el</a:t>
            </a: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uso</a:t>
            </a: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de </a:t>
            </a:r>
            <a:r>
              <a:rPr lang="en-US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tecnología</a:t>
            </a:r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defTabSz="914400">
              <a:spcBef>
                <a:spcPts val="1000"/>
              </a:spcBef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F24C77-4783-A7D5-6A1F-92607C0F0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97245FE-71ED-B949-E895-AFAA76C8B9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1828" y="1237766"/>
            <a:ext cx="5112568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/>
              <a:t>Con el objetivo de recordar a los alumnos y a toda la comunidad educativa lo establecido en el artículo 32 del Decreto 32/2019, de 9 de abril, del Consejo de Gobierno, por el que se establece el marco regulador de la convivencia en los centros docentes de la Comunidad de Madrid , “</a:t>
            </a:r>
            <a:r>
              <a:rPr lang="es-ES" sz="1600" b="1" dirty="0"/>
              <a:t>El uso de teléfonos móviles y otros dispositivos electrónicos no estará permitido </a:t>
            </a:r>
            <a:r>
              <a:rPr lang="es-ES" sz="1600" b="1" u="sng" dirty="0"/>
              <a:t>a los alumnos </a:t>
            </a:r>
            <a:r>
              <a:rPr lang="es-ES" sz="1600" b="1" dirty="0"/>
              <a:t>en los centros docentes durante la jornada escolar, entendida como el espacio de tiempo que incluye el horario lectivo, tiempo de recreo y los períodos dedicados al desarrollo de las actividades complementarias y extraescolares, salvo que esté expresamente previsto en el proyecto educativo del centro con fines didácticos (…)</a:t>
            </a:r>
            <a:r>
              <a:rPr lang="es-ES" sz="1600" dirty="0"/>
              <a:t>”.</a:t>
            </a:r>
          </a:p>
        </p:txBody>
      </p:sp>
      <p:pic>
        <p:nvPicPr>
          <p:cNvPr id="1028" name="Picture 4" descr="Uso de móviles en el aula no permitido – CEIP Antonio Osuna">
            <a:extLst>
              <a:ext uri="{FF2B5EF4-FFF2-40B4-BE49-F238E27FC236}">
                <a16:creationId xmlns:a16="http://schemas.microsoft.com/office/drawing/2014/main" id="{48502AA7-EFB5-D5C8-A2CA-D40B2768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57028"/>
            <a:ext cx="23907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2">
            <a:extLst>
              <a:ext uri="{FF2B5EF4-FFF2-40B4-BE49-F238E27FC236}">
                <a16:creationId xmlns:a16="http://schemas.microsoft.com/office/drawing/2014/main" id="{83C1432D-197D-C5F6-B0FC-CCAB3C67E70C}"/>
              </a:ext>
            </a:extLst>
          </p:cNvPr>
          <p:cNvSpPr txBox="1"/>
          <p:nvPr/>
        </p:nvSpPr>
        <p:spPr>
          <a:xfrm>
            <a:off x="489783" y="4469647"/>
            <a:ext cx="80303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Igualmente recordamos el cumplimiento de </a:t>
            </a:r>
            <a:r>
              <a:rPr lang="es-ES" b="1" dirty="0"/>
              <a:t>Reglamento General de Protección de Datos (</a:t>
            </a:r>
            <a:r>
              <a:rPr lang="es-ES" b="1" dirty="0" err="1"/>
              <a:t>RGPD</a:t>
            </a:r>
            <a:r>
              <a:rPr lang="es-ES" b="1" dirty="0"/>
              <a:t>) y Ley Orgánica 3/2018 de Protección de Datos Personales y garantía de los derechos digitales (</a:t>
            </a:r>
            <a:r>
              <a:rPr lang="es-ES" b="1" dirty="0" err="1"/>
              <a:t>LOPDGDD</a:t>
            </a:r>
            <a:r>
              <a:rPr lang="es-ES" dirty="0"/>
              <a:t>) que regula las grabaciones de imagen y voz de menores.*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i="1" dirty="0"/>
              <a:t>*Inclusive relojes “inteligentes”</a:t>
            </a:r>
          </a:p>
        </p:txBody>
      </p:sp>
      <p:pic>
        <p:nvPicPr>
          <p:cNvPr id="1030" name="Picture 6" descr="logo-consejeria-educacion-comunidad-madrid - Trauxia">
            <a:extLst>
              <a:ext uri="{FF2B5EF4-FFF2-40B4-BE49-F238E27FC236}">
                <a16:creationId xmlns:a16="http://schemas.microsoft.com/office/drawing/2014/main" id="{D6C92351-3397-D180-5625-5927F3A9E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9" y="357028"/>
            <a:ext cx="2088232" cy="97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65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4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38CAEB-BCDF-42D1-AEC4-0D333C3F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70" y="88211"/>
            <a:ext cx="8030060" cy="8925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b="1" kern="1200" dirty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lice in Wonderland" panose="02000500000000000000" pitchFamily="2" charset="0"/>
              </a:rPr>
              <a:t>ATENCIÓN A LAS FAMILIAS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19485DE-0656-4AE7-A68E-07FF3753F361}"/>
              </a:ext>
            </a:extLst>
          </p:cNvPr>
          <p:cNvSpPr/>
          <p:nvPr/>
        </p:nvSpPr>
        <p:spPr>
          <a:xfrm flipH="1">
            <a:off x="359532" y="764704"/>
            <a:ext cx="8604956" cy="600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 fontAlgn="auto">
              <a:lnSpc>
                <a:spcPct val="90000"/>
              </a:lnSpc>
              <a:spcAft>
                <a:spcPts val="600"/>
              </a:spcAft>
            </a:pPr>
            <a:r>
              <a:rPr lang="es-ES" sz="2000" noProof="0" dirty="0">
                <a:latin typeface="Comic Sans MS" panose="030F0702030302020204" pitchFamily="66" charset="0"/>
              </a:rPr>
              <a:t>Las </a:t>
            </a:r>
            <a:r>
              <a:rPr lang="es-ES" sz="2000" b="1" noProof="0" dirty="0">
                <a:latin typeface="Comic Sans MS" panose="030F0702030302020204" pitchFamily="66" charset="0"/>
              </a:rPr>
              <a:t>TUTORÍAS</a:t>
            </a:r>
            <a:r>
              <a:rPr lang="es-ES" sz="2000" noProof="0" dirty="0">
                <a:latin typeface="Comic Sans MS" panose="030F0702030302020204" pitchFamily="66" charset="0"/>
              </a:rPr>
              <a:t> se concertarán vía </a:t>
            </a:r>
            <a:r>
              <a:rPr lang="es-ES" sz="2000" b="1" noProof="0" dirty="0">
                <a:latin typeface="Comic Sans MS" panose="030F0702030302020204" pitchFamily="66" charset="0"/>
              </a:rPr>
              <a:t>Alexia</a:t>
            </a:r>
            <a:r>
              <a:rPr lang="es-ES" sz="2000" noProof="0" dirty="0">
                <a:latin typeface="Comic Sans MS" panose="030F0702030302020204" pitchFamily="66" charset="0"/>
              </a:rPr>
              <a:t>. Por defecto serán telefónicas y si se prefieren de manera presencial se ha de especificar en el apartado de observaciones de la misma.</a:t>
            </a:r>
          </a:p>
          <a:p>
            <a:pPr lvl="0" algn="just" fontAlgn="auto">
              <a:lnSpc>
                <a:spcPct val="90000"/>
              </a:lnSpc>
              <a:spcAft>
                <a:spcPts val="600"/>
              </a:spcAft>
            </a:pPr>
            <a:endParaRPr lang="es-ES" sz="2000" noProof="0" dirty="0">
              <a:latin typeface="Comic Sans MS" panose="030F0702030302020204" pitchFamily="66" charset="0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s-ES" sz="2000" b="1" noProof="0" dirty="0">
                <a:latin typeface="Comic Sans MS" panose="030F0702030302020204" pitchFamily="66" charset="0"/>
              </a:rPr>
              <a:t>Dirección: </a:t>
            </a:r>
            <a:r>
              <a:rPr lang="es-ES" sz="2000" u="sng" noProof="0" dirty="0">
                <a:latin typeface="Comic Sans MS" panose="030F0702030302020204" pitchFamily="66" charset="0"/>
                <a:hlinkClick r:id="rId2"/>
              </a:rPr>
              <a:t>direccion@humanitastorrejon.com</a:t>
            </a:r>
            <a:endParaRPr lang="es-ES" sz="2000" noProof="0" dirty="0">
              <a:latin typeface="Comic Sans MS" panose="030F0702030302020204" pitchFamily="66" charset="0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s-ES" sz="2000" b="1" noProof="0" dirty="0">
                <a:latin typeface="Comic Sans MS" panose="030F0702030302020204" pitchFamily="66" charset="0"/>
              </a:rPr>
              <a:t>Jefatura de Estudios Primaria (Angela): </a:t>
            </a:r>
            <a:r>
              <a:rPr lang="es-ES" sz="2000" u="sng" noProof="0" dirty="0">
                <a:latin typeface="Comic Sans MS" panose="030F0702030302020204" pitchFamily="66" charset="0"/>
                <a:hlinkClick r:id="rId3"/>
              </a:rPr>
              <a:t>jefaturaprimaria@humanitastorrejon.com</a:t>
            </a:r>
            <a:endParaRPr lang="es-ES" sz="2000" noProof="0" dirty="0">
              <a:latin typeface="Comic Sans MS" panose="030F0702030302020204" pitchFamily="66" charset="0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s-ES" sz="2000" b="1" noProof="0" dirty="0">
                <a:latin typeface="Comic Sans MS" panose="030F0702030302020204" pitchFamily="66" charset="0"/>
              </a:rPr>
              <a:t>Secretaría: </a:t>
            </a:r>
            <a:r>
              <a:rPr lang="es-ES" sz="2000" u="sng" noProof="0" dirty="0">
                <a:latin typeface="Comic Sans MS" panose="030F0702030302020204" pitchFamily="66" charset="0"/>
                <a:hlinkClick r:id="rId4"/>
              </a:rPr>
              <a:t>secretaria@humanitastorrejon.com</a:t>
            </a:r>
            <a:endParaRPr lang="es-ES" sz="2000" noProof="0" dirty="0">
              <a:latin typeface="Comic Sans MS" panose="030F0702030302020204" pitchFamily="66" charset="0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s-ES" sz="2000" b="1" noProof="0" dirty="0">
                <a:latin typeface="Comic Sans MS" panose="030F0702030302020204" pitchFamily="66" charset="0"/>
              </a:rPr>
              <a:t>Administración: </a:t>
            </a:r>
            <a:r>
              <a:rPr lang="es-ES" sz="2000" u="sng" noProof="0" dirty="0">
                <a:latin typeface="Comic Sans MS" panose="030F0702030302020204" pitchFamily="66" charset="0"/>
                <a:hlinkClick r:id="rId5"/>
              </a:rPr>
              <a:t>administracion@humanitastorrejon.com</a:t>
            </a:r>
            <a:endParaRPr lang="es-ES" sz="2000" noProof="0" dirty="0">
              <a:latin typeface="Comic Sans MS" panose="030F0702030302020204" pitchFamily="66" charset="0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s-ES" sz="2000" b="1" noProof="0" dirty="0">
                <a:latin typeface="Comic Sans MS" panose="030F0702030302020204" pitchFamily="66" charset="0"/>
              </a:rPr>
              <a:t>Enfermería: </a:t>
            </a:r>
            <a:r>
              <a:rPr lang="es-ES" sz="2000" u="sng" noProof="0" dirty="0">
                <a:latin typeface="Comic Sans MS" panose="030F0702030302020204" pitchFamily="66" charset="0"/>
                <a:hlinkClick r:id="rId6"/>
              </a:rPr>
              <a:t>enfermeria.humanitastorrejon@redvitalsalud.com</a:t>
            </a:r>
            <a:endParaRPr lang="es-ES" sz="2000" u="sng" noProof="0" dirty="0">
              <a:latin typeface="Comic Sans MS" panose="030F0702030302020204" pitchFamily="66" charset="0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s-ES" sz="2000" b="1" noProof="0" dirty="0">
                <a:latin typeface="Comic Sans MS" panose="030F0702030302020204" pitchFamily="66" charset="0"/>
              </a:rPr>
              <a:t>Departamento de orientación: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s-ES" sz="2000" u="sng" noProof="0" dirty="0">
                <a:latin typeface="Comic Sans MS" panose="030F0702030302020204" pitchFamily="66" charset="0"/>
                <a:hlinkClick r:id="rId7"/>
              </a:rPr>
              <a:t>beatriz.a.orientacion@humanitastorrejon.com</a:t>
            </a:r>
            <a:endParaRPr lang="en-US" sz="2000" u="sng" dirty="0">
              <a:latin typeface="Comic Sans MS" panose="030F0702030302020204" pitchFamily="66" charset="0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s-ES" sz="2000" b="1" dirty="0">
                <a:latin typeface="Comic Sans MS" panose="030F0702030302020204" pitchFamily="66" charset="0"/>
              </a:rPr>
              <a:t>Atención a las familias (Félix):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s-ES" sz="2000" u="sng" dirty="0">
                <a:latin typeface="Comic Sans MS" panose="030F0702030302020204" pitchFamily="66" charset="0"/>
                <a:hlinkClick r:id="rId8"/>
              </a:rPr>
              <a:t>comunicacion.familias@humanitastorrejon.com</a:t>
            </a:r>
            <a:endParaRPr lang="en-US" sz="2000" u="sng" dirty="0">
              <a:latin typeface="Comic Sans MS" panose="030F0702030302020204" pitchFamily="66" charset="0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s-ES" sz="2000" b="1" dirty="0">
                <a:latin typeface="Comic Sans MS" panose="030F0702030302020204" pitchFamily="66" charset="0"/>
              </a:rPr>
              <a:t>Tienda de uniformes: </a:t>
            </a:r>
            <a:r>
              <a:rPr lang="es-ES" sz="2000" u="sng" dirty="0">
                <a:latin typeface="Comic Sans MS" panose="030F0702030302020204" pitchFamily="66" charset="0"/>
                <a:hlinkClick r:id="rId9"/>
              </a:rPr>
              <a:t>uniformes@humanitastorrejon.com</a:t>
            </a:r>
            <a:endParaRPr lang="en-US" sz="2000" u="sng" dirty="0">
              <a:latin typeface="Comic Sans MS" panose="030F0702030302020204" pitchFamily="66" charset="0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s-ES" sz="2000" b="1" dirty="0">
                <a:latin typeface="Comic Sans MS" panose="030F0702030302020204" pitchFamily="66" charset="0"/>
              </a:rPr>
              <a:t>Tienda de libros: </a:t>
            </a:r>
            <a:r>
              <a:rPr lang="es-ES" sz="2000" dirty="0">
                <a:latin typeface="Comic Sans MS" panose="030F0702030302020204" pitchFamily="66" charset="0"/>
                <a:hlinkClick r:id="rId10"/>
              </a:rPr>
              <a:t>tiendadelibros@humanitastorrejon.com</a:t>
            </a:r>
            <a:endParaRPr lang="es-ES" sz="2000" dirty="0">
              <a:latin typeface="Comic Sans MS" panose="030F0702030302020204" pitchFamily="66" charset="0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000" u="sng" dirty="0">
              <a:latin typeface="Comic Sans MS" panose="030F0702030302020204" pitchFamily="66" charset="0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000" b="1" u="sng" dirty="0">
              <a:latin typeface="Comic Sans MS" panose="030F0702030302020204" pitchFamily="66" charset="0"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u="sng" dirty="0">
              <a:latin typeface="Comic Sans MS" panose="030F0702030302020204" pitchFamily="66" charset="0"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omic Sans MS" panose="030F0702030302020204" pitchFamily="66" charset="0"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0790099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61388EF-B4CE-4326-979A-2F53CED6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45832" y="343104"/>
            <a:ext cx="731288" cy="84050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1D917FAD-3240-4D3F-91A0-9571F75DC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577088" y="970414"/>
            <a:ext cx="462717" cy="53182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99D0BF-D02E-4919-ABEE-92DB0D3FC376}"/>
              </a:ext>
            </a:extLst>
          </p:cNvPr>
          <p:cNvSpPr txBox="1"/>
          <p:nvPr/>
        </p:nvSpPr>
        <p:spPr>
          <a:xfrm>
            <a:off x="397358" y="451374"/>
            <a:ext cx="8349283" cy="1753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MATERIAL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2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ES" sz="80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Recordad que todo el material tiene que venir marcado.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s-ES" sz="8000" b="1" noProof="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ES" sz="8000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Os entregamos la agenda y las dos carpetas de uso diario.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ES" sz="8000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    - </a:t>
            </a:r>
            <a:r>
              <a:rPr lang="es-ES" sz="8000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Roja :</a:t>
            </a:r>
            <a:r>
              <a:rPr lang="es-ES" sz="8000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 Permanece en el aula.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ES" sz="8000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    - </a:t>
            </a:r>
            <a:r>
              <a:rPr lang="es-ES" sz="8000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Verde:  </a:t>
            </a:r>
            <a:r>
              <a:rPr lang="es-ES" sz="8000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Va y viene todos los días (llevamos agenda y deberes)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8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21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1167EA-C05C-44F1-9229-B16FFDB99440}"/>
              </a:ext>
            </a:extLst>
          </p:cNvPr>
          <p:cNvSpPr txBox="1"/>
          <p:nvPr/>
        </p:nvSpPr>
        <p:spPr>
          <a:xfrm>
            <a:off x="397358" y="2924944"/>
            <a:ext cx="82579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s-ES_tradnl" altLang="es-ES" sz="36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lice in Wonderland" panose="02000500000000000000" pitchFamily="2" charset="0"/>
              </a:rPr>
              <a:t>TRAER EL PRIMER DÍA</a:t>
            </a:r>
          </a:p>
          <a:p>
            <a:pPr algn="ctr" eaLnBrk="1" hangingPunct="1">
              <a:defRPr/>
            </a:pPr>
            <a:endParaRPr lang="es-ES_tradnl" altLang="es-ES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es-ES_tradnl" altLang="es-E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s-ES" dirty="0">
                <a:solidFill>
                  <a:schemeClr val="bg1"/>
                </a:solidFill>
                <a:latin typeface="Comic Sans MS" panose="030F0702030302020204" pitchFamily="66" charset="0"/>
              </a:rPr>
              <a:t>Dos estuches: uno para rotuladores y otro para lo demás</a:t>
            </a:r>
            <a:endParaRPr lang="es-ES_tradnl" altLang="es-ES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es-ES_tradnl" altLang="es-ES" dirty="0">
                <a:solidFill>
                  <a:schemeClr val="bg1"/>
                </a:solidFill>
                <a:latin typeface="Comic Sans MS" panose="030F0702030302020204" pitchFamily="66" charset="0"/>
              </a:rPr>
              <a:t> Pañuelos desechables (para su uso personal)</a:t>
            </a:r>
          </a:p>
          <a:p>
            <a:pPr algn="just" eaLnBrk="1" hangingPunct="1">
              <a:defRPr/>
            </a:pPr>
            <a:r>
              <a:rPr lang="es-ES_tradnl" altLang="es-E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- Mochila sin ruedas</a:t>
            </a:r>
          </a:p>
          <a:p>
            <a:pPr algn="just" eaLnBrk="1" hangingPunct="1">
              <a:defRPr/>
            </a:pPr>
            <a:r>
              <a:rPr lang="es-ES_tradnl" altLang="es-ES" dirty="0">
                <a:solidFill>
                  <a:schemeClr val="bg1"/>
                </a:solidFill>
                <a:latin typeface="Comic Sans MS" panose="030F0702030302020204" pitchFamily="66" charset="0"/>
              </a:rPr>
              <a:t>- Una foto actualizada, tamaño carnet.</a:t>
            </a:r>
          </a:p>
          <a:p>
            <a:pPr marL="285750" indent="-285750" algn="just" eaLnBrk="1" hangingPunct="1">
              <a:buFontTx/>
              <a:buChar char="-"/>
              <a:defRPr/>
            </a:pPr>
            <a:endParaRPr lang="es-ES_tradnl" altLang="es-ES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E65AC1-7730-4244-2141-388A915DA640}"/>
              </a:ext>
            </a:extLst>
          </p:cNvPr>
          <p:cNvSpPr txBox="1"/>
          <p:nvPr/>
        </p:nvSpPr>
        <p:spPr>
          <a:xfrm flipH="1">
            <a:off x="397358" y="4926970"/>
            <a:ext cx="825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* El primer día se hará entrega del material básico, para marcar y volver a traer al día siguiente (pinturas, lápiz, tijeras, cuadernos …)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FCE270-1D2A-9568-CBDC-F4C924E52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910" y="2661272"/>
            <a:ext cx="2129485" cy="125042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4939868" cy="82710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s-ES_tradnl" altLang="es-ES" sz="4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lice in Wonderland" panose="02000500000000000000" pitchFamily="2" charset="0"/>
              </a:rPr>
              <a:t>PLAN ACCEDE</a:t>
            </a:r>
            <a:endParaRPr lang="es-ES" altLang="es-ES" sz="44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Alice in Wonderland" panose="020005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743453" cy="2736304"/>
          </a:xfrm>
        </p:spPr>
        <p:txBody>
          <a:bodyPr rtlCol="0">
            <a:normAutofit fontScale="55000" lnSpcReduction="20000"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3800" dirty="0">
                <a:latin typeface="Comic Sans MS" panose="030F0702030302020204" pitchFamily="66" charset="0"/>
              </a:rPr>
              <a:t>Las familias </a:t>
            </a:r>
            <a:r>
              <a:rPr lang="es-ES_tradnl" sz="3800" b="1" dirty="0">
                <a:latin typeface="Comic Sans MS" panose="030F0702030302020204" pitchFamily="66" charset="0"/>
              </a:rPr>
              <a:t>acogidas al Plan Accede: </a:t>
            </a:r>
            <a:r>
              <a:rPr lang="es-ES_tradnl" sz="3800" dirty="0">
                <a:latin typeface="Comic Sans MS" panose="030F0702030302020204" pitchFamily="66" charset="0"/>
              </a:rPr>
              <a:t>muy recomendable que habléis con vuestros hijos y les digáis/contéis en que consiste. 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3800" dirty="0">
                <a:latin typeface="Comic Sans MS" panose="030F0702030302020204" pitchFamily="66" charset="0"/>
              </a:rPr>
              <a:t> Recordad que </a:t>
            </a:r>
            <a:r>
              <a:rPr lang="es-ES_tradnl" sz="3800" b="1" dirty="0">
                <a:latin typeface="Comic Sans MS" panose="030F0702030302020204" pitchFamily="66" charset="0"/>
              </a:rPr>
              <a:t>no se pueden marcar de ninguna forma</a:t>
            </a:r>
            <a:r>
              <a:rPr lang="es-ES_tradnl" sz="3800" dirty="0">
                <a:latin typeface="Comic Sans MS" panose="030F0702030302020204" pitchFamily="66" charset="0"/>
              </a:rPr>
              <a:t>, ni siquiera con nombre (podéis ponerles fundas/forro que se pueda quitar después y así marcar en el forro).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s-ES_tradnl" sz="1900" dirty="0">
              <a:latin typeface="Comic Sans MS" panose="030F0702030302020204" pitchFamily="66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_tradnl" sz="1900" dirty="0">
              <a:latin typeface="Comic Sans MS" panose="030F0702030302020204" pitchFamily="66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s-ES_tradnl" sz="1900" dirty="0">
                <a:latin typeface="Comic Sans MS" panose="030F0702030302020204" pitchFamily="66" charset="0"/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_tradnl" sz="14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ércules (Personaje) | Wiki | 《Disney En Español》 Amino">
            <a:extLst>
              <a:ext uri="{FF2B5EF4-FFF2-40B4-BE49-F238E27FC236}">
                <a16:creationId xmlns:a16="http://schemas.microsoft.com/office/drawing/2014/main" id="{C1F5266F-77E6-435A-A190-D5432538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794830"/>
            <a:ext cx="4762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834833-3B34-37F7-2EDC-DCAEC6FC7502}"/>
              </a:ext>
            </a:extLst>
          </p:cNvPr>
          <p:cNvSpPr txBox="1"/>
          <p:nvPr/>
        </p:nvSpPr>
        <p:spPr>
          <a:xfrm>
            <a:off x="683568" y="548680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Otros:</a:t>
            </a:r>
          </a:p>
          <a:p>
            <a:endParaRPr lang="es-ES" sz="24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s-ES" sz="2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Piscina:  </a:t>
            </a:r>
            <a:r>
              <a:rPr lang="es-ES" sz="2400" dirty="0">
                <a:latin typeface="Comic Sans MS" panose="030F0702030302020204" pitchFamily="66" charset="0"/>
              </a:rPr>
              <a:t>Se enviará un  </a:t>
            </a:r>
            <a:r>
              <a:rPr lang="es-ES" sz="2400" dirty="0" err="1">
                <a:latin typeface="Comic Sans MS" panose="030F0702030302020204" pitchFamily="66" charset="0"/>
              </a:rPr>
              <a:t>comunicole</a:t>
            </a:r>
            <a:r>
              <a:rPr lang="es-ES" sz="2400" dirty="0">
                <a:latin typeface="Comic Sans MS" panose="030F0702030302020204" pitchFamily="66" charset="0"/>
              </a:rPr>
              <a:t> con la información correspondiente y comienzo de la misma.</a:t>
            </a:r>
          </a:p>
          <a:p>
            <a:pPr algn="just"/>
            <a:endParaRPr lang="es-ES" sz="2400" dirty="0">
              <a:latin typeface="Comic Sans MS" panose="030F0702030302020204" pitchFamily="66" charset="0"/>
            </a:endParaRPr>
          </a:p>
          <a:p>
            <a:pPr algn="just"/>
            <a:r>
              <a:rPr lang="es-ES" sz="2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Medicamentos: </a:t>
            </a:r>
            <a:r>
              <a:rPr lang="es-ES" sz="2400" dirty="0">
                <a:latin typeface="Comic Sans MS" panose="030F0702030302020204" pitchFamily="66" charset="0"/>
              </a:rPr>
              <a:t>Rellenar la solicitud de administración de medicamentos con la información pertinente que encontraréis en la página web dentro de servicio de enfermería.</a:t>
            </a:r>
          </a:p>
          <a:p>
            <a:pPr marL="342900" indent="-342900" algn="just">
              <a:buFontTx/>
              <a:buChar char="-"/>
            </a:pPr>
            <a:r>
              <a:rPr lang="es-ES" sz="2400" dirty="0">
                <a:latin typeface="Comic Sans MS" panose="030F0702030302020204" pitchFamily="66" charset="0"/>
              </a:rPr>
              <a:t>Los niños del servicio desayuno, tienen que entregarlo a los profesores del mismo y ellos se encargan.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2ACC5B-9885-F236-D7FF-68C794F0F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276" y="4890536"/>
            <a:ext cx="2994179" cy="17336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1333CB6-8120-DC31-140C-AE01D7F0F4EB}"/>
              </a:ext>
            </a:extLst>
          </p:cNvPr>
          <p:cNvSpPr txBox="1"/>
          <p:nvPr/>
        </p:nvSpPr>
        <p:spPr>
          <a:xfrm>
            <a:off x="467543" y="5157192"/>
            <a:ext cx="5214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Importante: </a:t>
            </a:r>
            <a:r>
              <a:rPr lang="es-ES" sz="2400" dirty="0">
                <a:latin typeface="Comic Sans MS" panose="030F0702030302020204" pitchFamily="66" charset="0"/>
              </a:rPr>
              <a:t>Los alumnos NUNCA</a:t>
            </a:r>
          </a:p>
          <a:p>
            <a:pPr algn="just"/>
            <a:r>
              <a:rPr lang="es-ES" sz="2400" dirty="0">
                <a:latin typeface="Comic Sans MS" panose="030F0702030302020204" pitchFamily="66" charset="0"/>
              </a:rPr>
              <a:t>pueden llevar medicamentos en su</a:t>
            </a:r>
          </a:p>
          <a:p>
            <a:pPr algn="just"/>
            <a:r>
              <a:rPr lang="es-ES" sz="2400" dirty="0">
                <a:latin typeface="Comic Sans MS" panose="030F0702030302020204" pitchFamily="66" charset="0"/>
              </a:rPr>
              <a:t>mochila, es peligroso</a:t>
            </a:r>
            <a:r>
              <a:rPr lang="es-ES" sz="1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45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63928" y="606724"/>
            <a:ext cx="6572250" cy="34496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ice in Wonderland" panose="02000500000000000000" pitchFamily="2" charset="0"/>
              </a:rPr>
              <a:t>Blog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_tradnl" sz="4400" dirty="0">
              <a:latin typeface="Alice in Wonderland" panose="02000500000000000000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_tradnl" sz="4400" dirty="0">
              <a:latin typeface="Alice in Wonderland" panose="02000500000000000000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_tradnl" sz="4400" dirty="0">
              <a:latin typeface="Alice in Wonderland" panose="02000500000000000000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ice in Wonderland" panose="02000500000000000000" pitchFamily="2" charset="0"/>
              </a:rPr>
              <a:t>Página web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_tradnl" sz="4400" dirty="0">
              <a:latin typeface="Alice in Wonderland" panose="02000500000000000000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_tradnl" sz="3600" dirty="0">
              <a:latin typeface="Comic Sans MS" panose="030F0702030302020204" pitchFamily="66" charset="0"/>
            </a:endParaRPr>
          </a:p>
        </p:txBody>
      </p:sp>
      <p:pic>
        <p:nvPicPr>
          <p:cNvPr id="14340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4" y="3848733"/>
            <a:ext cx="5991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B964941-D40F-40F7-887C-0E5CE637B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340843"/>
            <a:ext cx="6022226" cy="1728117"/>
          </a:xfrm>
          <a:prstGeom prst="rect">
            <a:avLst/>
          </a:prstGeom>
        </p:spPr>
      </p:pic>
      <p:pic>
        <p:nvPicPr>
          <p:cNvPr id="5122" name="Picture 2" descr="Hércules tendrá su propia versión de Live Action, hecha por Disney | Vogue">
            <a:extLst>
              <a:ext uri="{FF2B5EF4-FFF2-40B4-BE49-F238E27FC236}">
                <a16:creationId xmlns:a16="http://schemas.microsoft.com/office/drawing/2014/main" id="{4C872A41-C00C-3053-449F-613B41EDD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7" y="5013176"/>
            <a:ext cx="2197927" cy="14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7" name="Rectangle 1434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B14379-23C7-4E0A-ADE1-2D98F685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303390" cy="1807305"/>
          </a:xfrm>
        </p:spPr>
        <p:txBody>
          <a:bodyPr>
            <a:normAutofit/>
          </a:bodyPr>
          <a:lstStyle/>
          <a:p>
            <a:r>
              <a:rPr lang="es-E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Confirmaciones varias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78E9EF-13E2-4513-942F-4A4FF3F2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3297"/>
            <a:ext cx="3464715" cy="3843666"/>
          </a:xfrm>
        </p:spPr>
        <p:txBody>
          <a:bodyPr>
            <a:normAutofit/>
          </a:bodyPr>
          <a:lstStyle/>
          <a:p>
            <a:r>
              <a:rPr lang="es-ES" sz="3600" dirty="0" err="1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Kangaroo</a:t>
            </a:r>
            <a:endParaRPr lang="es-ES" sz="3600" dirty="0">
              <a:ln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  <a:p>
            <a:r>
              <a:rPr lang="es-ES" sz="3600" dirty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Ludoteca</a:t>
            </a:r>
          </a:p>
          <a:p>
            <a:r>
              <a:rPr lang="es-ES" sz="3600" dirty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Comedor </a:t>
            </a:r>
          </a:p>
          <a:p>
            <a:r>
              <a:rPr lang="es-ES" sz="3600" dirty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Alergias</a:t>
            </a:r>
          </a:p>
        </p:txBody>
      </p:sp>
      <p:pic>
        <p:nvPicPr>
          <p:cNvPr id="6146" name="Picture 2" descr="Pegaso &quot;Hércules&quot;">
            <a:extLst>
              <a:ext uri="{FF2B5EF4-FFF2-40B4-BE49-F238E27FC236}">
                <a16:creationId xmlns:a16="http://schemas.microsoft.com/office/drawing/2014/main" id="{9133A0F6-F58D-8F19-254F-9C9433DA7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365" y="1265274"/>
            <a:ext cx="4293058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1" name="Rectangle 1536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2" name="Rectangle 1536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98956" y="4623901"/>
            <a:ext cx="7543800" cy="19647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s-ES" sz="4500" b="1" noProof="0" dirty="0">
                <a:ln w="9525">
                  <a:solidFill>
                    <a:srgbClr val="008080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¡Muchas gracias </a:t>
            </a:r>
            <a:br>
              <a:rPr lang="es-ES" sz="4500" b="1" noProof="0" dirty="0">
                <a:ln w="9525">
                  <a:solidFill>
                    <a:srgbClr val="008080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es-ES" sz="4500" b="1" noProof="0" dirty="0">
                <a:ln w="9525">
                  <a:solidFill>
                    <a:srgbClr val="008080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por vuestra atención!</a:t>
            </a:r>
            <a:br>
              <a:rPr lang="en-US" altLang="es-ES" sz="4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500" dirty="0">
              <a:solidFill>
                <a:srgbClr val="FFFFFF"/>
              </a:solidFill>
            </a:endParaRPr>
          </a:p>
        </p:txBody>
      </p:sp>
      <p:pic>
        <p:nvPicPr>
          <p:cNvPr id="7172" name="Picture 4" descr="Resource - Hercules: Film Guide - Into Film">
            <a:extLst>
              <a:ext uri="{FF2B5EF4-FFF2-40B4-BE49-F238E27FC236}">
                <a16:creationId xmlns:a16="http://schemas.microsoft.com/office/drawing/2014/main" id="{B11F9BDB-4F77-ED38-7F49-4EC9AD09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82" y="163115"/>
            <a:ext cx="7947148" cy="44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2 Marcador de contenido">
            <a:extLst>
              <a:ext uri="{FF2B5EF4-FFF2-40B4-BE49-F238E27FC236}">
                <a16:creationId xmlns:a16="http://schemas.microsoft.com/office/drawing/2014/main" id="{21D4F7F1-9CA1-A856-D166-4691F91D4D9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97059272"/>
              </p:ext>
            </p:extLst>
          </p:nvPr>
        </p:nvGraphicFramePr>
        <p:xfrm>
          <a:off x="971600" y="1174404"/>
          <a:ext cx="7632848" cy="243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B474165-289D-4C1E-B2E1-B475FB4DA0D6}"/>
              </a:ext>
            </a:extLst>
          </p:cNvPr>
          <p:cNvSpPr txBox="1"/>
          <p:nvPr/>
        </p:nvSpPr>
        <p:spPr>
          <a:xfrm>
            <a:off x="971600" y="356619"/>
            <a:ext cx="4968552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S_tradnl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Entrada mañana:</a:t>
            </a:r>
            <a:endParaRPr lang="es-ES" sz="36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3AF710-5BA0-4203-92A8-2E5EDE44EE60}"/>
              </a:ext>
            </a:extLst>
          </p:cNvPr>
          <p:cNvSpPr txBox="1"/>
          <p:nvPr/>
        </p:nvSpPr>
        <p:spPr>
          <a:xfrm>
            <a:off x="971600" y="3707159"/>
            <a:ext cx="5364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Salida mediodía:</a:t>
            </a:r>
          </a:p>
          <a:p>
            <a:endParaRPr lang="es-ES" sz="3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787C4-BA2B-4C7F-847D-20197A254F5E}"/>
              </a:ext>
            </a:extLst>
          </p:cNvPr>
          <p:cNvSpPr txBox="1"/>
          <p:nvPr/>
        </p:nvSpPr>
        <p:spPr>
          <a:xfrm>
            <a:off x="963638" y="4509120"/>
            <a:ext cx="7834261" cy="1702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>
                <a:latin typeface="Comic Sans MS" panose="030F0702030302020204" pitchFamily="66" charset="0"/>
              </a:rPr>
              <a:t>Saldrán acompañados por el profesor correspondiente a las 13:25 por la puerta  principal (nº3)</a:t>
            </a: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F190741-3E4B-6A39-8615-A678DBB04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0608" y="0"/>
            <a:ext cx="1063584" cy="1180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6842E15-D3DC-44C4-9C94-6418AC1E7DB4}"/>
              </a:ext>
            </a:extLst>
          </p:cNvPr>
          <p:cNvSpPr txBox="1"/>
          <p:nvPr/>
        </p:nvSpPr>
        <p:spPr>
          <a:xfrm>
            <a:off x="673598" y="3429001"/>
            <a:ext cx="821888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br>
              <a:rPr lang="es-ES" sz="1600" b="1" dirty="0">
                <a:latin typeface="Comic Sans MS" panose="030F0702030302020204" pitchFamily="66" charset="0"/>
              </a:rPr>
            </a:br>
            <a:r>
              <a:rPr lang="es-ES" sz="2400" dirty="0">
                <a:latin typeface="Comic Sans MS" panose="030F0702030302020204" pitchFamily="66" charset="0"/>
              </a:rPr>
              <a:t>- A las 16:50 saldremos de manera ordenada.</a:t>
            </a:r>
          </a:p>
          <a:p>
            <a:pPr algn="just"/>
            <a:r>
              <a:rPr lang="es-ES" sz="2400" dirty="0">
                <a:latin typeface="Comic Sans MS" panose="030F0702030302020204" pitchFamily="66" charset="0"/>
              </a:rPr>
              <a:t>- La salida será por la puerta lateral nº6.</a:t>
            </a:r>
          </a:p>
          <a:p>
            <a:pPr marL="342900" indent="-342900" algn="just">
              <a:buFontTx/>
              <a:buChar char="-"/>
            </a:pPr>
            <a:r>
              <a:rPr lang="es-ES" sz="2400" dirty="0">
                <a:latin typeface="Comic Sans MS" panose="030F0702030302020204" pitchFamily="66" charset="0"/>
              </a:rPr>
              <a:t>Comunicar en agenda si la persona que recoge al alumno no es la habitual (Autorizar en agenda).</a:t>
            </a:r>
          </a:p>
          <a:p>
            <a:pPr algn="just"/>
            <a:endParaRPr lang="es-ES" sz="1600" b="1" dirty="0">
              <a:latin typeface="Comic Sans MS" panose="030F0702030302020204" pitchFamily="66" charset="0"/>
            </a:endParaRPr>
          </a:p>
          <a:p>
            <a:pPr algn="just"/>
            <a:endParaRPr lang="es-ES" sz="1600" b="1" dirty="0">
              <a:latin typeface="Comic Sans MS" panose="030F0702030302020204" pitchFamily="66" charset="0"/>
            </a:endParaRPr>
          </a:p>
          <a:p>
            <a:pPr algn="just"/>
            <a:endParaRPr lang="es-ES" sz="1600" b="1" dirty="0">
              <a:latin typeface="Comic Sans MS" panose="030F0702030302020204" pitchFamily="66" charset="0"/>
            </a:endParaRPr>
          </a:p>
          <a:p>
            <a:pPr algn="just"/>
            <a:endParaRPr lang="es-ES" sz="1600" b="1" dirty="0">
              <a:latin typeface="Comic Sans MS" panose="030F0702030302020204" pitchFamily="66" charset="0"/>
            </a:endParaRPr>
          </a:p>
          <a:p>
            <a:pPr algn="just"/>
            <a:endParaRPr lang="es-ES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000192-DF08-4ACB-A202-B3E9983A7F9F}"/>
              </a:ext>
            </a:extLst>
          </p:cNvPr>
          <p:cNvSpPr txBox="1"/>
          <p:nvPr/>
        </p:nvSpPr>
        <p:spPr>
          <a:xfrm>
            <a:off x="655112" y="670041"/>
            <a:ext cx="449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Entrada tardes:</a:t>
            </a:r>
            <a:endParaRPr lang="es-ES" sz="4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D8D211-3F0C-43DC-9D3B-CCA9F8B0311C}"/>
              </a:ext>
            </a:extLst>
          </p:cNvPr>
          <p:cNvSpPr txBox="1"/>
          <p:nvPr/>
        </p:nvSpPr>
        <p:spPr>
          <a:xfrm>
            <a:off x="705626" y="3140968"/>
            <a:ext cx="49146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Salida tardes</a:t>
            </a:r>
            <a:r>
              <a:rPr lang="es-ES_tradnl" sz="3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es-ES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A16C403-03C2-4174-A6DB-554C83DDA346}"/>
              </a:ext>
            </a:extLst>
          </p:cNvPr>
          <p:cNvSpPr txBox="1"/>
          <p:nvPr/>
        </p:nvSpPr>
        <p:spPr>
          <a:xfrm>
            <a:off x="673598" y="1596275"/>
            <a:ext cx="7642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Comic Sans MS" panose="030F0702030302020204" pitchFamily="66" charset="0"/>
              </a:rPr>
              <a:t>- </a:t>
            </a:r>
            <a:r>
              <a:rPr lang="es-ES" sz="2400" dirty="0">
                <a:latin typeface="Comic Sans MS" panose="030F0702030302020204" pitchFamily="66" charset="0"/>
              </a:rPr>
              <a:t>El regreso a las aulas será de 14:55 a 15:00 por la puerta principal nº3 o por la puerta lateral nº6 (puntualidad).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87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72DA07F-8D43-3CA9-E275-DF1956BAA9AF}"/>
              </a:ext>
            </a:extLst>
          </p:cNvPr>
          <p:cNvSpPr txBox="1"/>
          <p:nvPr/>
        </p:nvSpPr>
        <p:spPr>
          <a:xfrm>
            <a:off x="251520" y="188640"/>
            <a:ext cx="864096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Recordad que, en tercero, los alumnos salen cuando ven a la persona que les recoge y si no lo ven  se quedan con nosotras. Decidles que estén pendientes de vosotros cuando salgan para agilizar las salidas (preferiblemente sería bueno que os </a:t>
            </a:r>
            <a:r>
              <a:rPr lang="es-ES" sz="2400" noProof="0" dirty="0">
                <a:solidFill>
                  <a:prstClr val="black"/>
                </a:solidFill>
                <a:latin typeface="Comic Sans MS" panose="030F0702030302020204" pitchFamily="66" charset="0"/>
              </a:rPr>
              <a:t>pongáis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en el mismo lugar siempre)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2400" noProof="0" dirty="0">
                <a:latin typeface="Comic Sans MS" panose="030F0702030302020204" pitchFamily="66" charset="0"/>
              </a:rPr>
              <a:t>L</a:t>
            </a:r>
            <a:r>
              <a:rPr lang="es-ES" sz="2400" dirty="0">
                <a:latin typeface="Comic Sans MS" panose="030F0702030302020204" pitchFamily="66" charset="0"/>
              </a:rPr>
              <a:t>os hermanos mayores podrán recoger a sus hermanos de 3º por la puerta lateral y saldrán juntos con sus padres o personas autorizadas.  A partir de 6º, con autorización, podrán salir con sus hermanos sin esperar al adulto.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2400" dirty="0">
                <a:latin typeface="Comic Sans MS" panose="030F0702030302020204" pitchFamily="66" charset="0"/>
              </a:rPr>
              <a:t>Si el alumno de 3º tiene hermanos en 1º o 2º podrá salir por la puerta de ellos, siempre que este el adulto responsable.</a:t>
            </a:r>
            <a:endParaRPr kumimoji="0" lang="es-ES" sz="24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lvl="0" algn="just">
              <a:defRPr/>
            </a:pPr>
            <a:r>
              <a:rPr kumimoji="0" lang="es-E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7C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IMPORTANTE:</a:t>
            </a:r>
            <a:r>
              <a:rPr lang="es-ES" sz="2400" dirty="0">
                <a:latin typeface="Comic Sans MS" panose="030F0702030302020204" pitchFamily="66" charset="0"/>
              </a:rPr>
              <a:t>las familias evitarán acceder al centro en los momentos de entrada y salida. Cualquier duda o comunicado se realizará vía agenda.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760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EA44C5-0842-43E4-BDBE-3A6AFB02A9CD}"/>
              </a:ext>
            </a:extLst>
          </p:cNvPr>
          <p:cNvSpPr txBox="1"/>
          <p:nvPr/>
        </p:nvSpPr>
        <p:spPr>
          <a:xfrm>
            <a:off x="455016" y="402059"/>
            <a:ext cx="8263890" cy="877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  <a:ea typeface="+mj-ea"/>
                <a:cs typeface="+mj-cs"/>
              </a:rPr>
              <a:t>Aspectos generales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087E26D-B54B-4E66-ACDF-C44F37896351}"/>
              </a:ext>
            </a:extLst>
          </p:cNvPr>
          <p:cNvSpPr/>
          <p:nvPr/>
        </p:nvSpPr>
        <p:spPr>
          <a:xfrm>
            <a:off x="450644" y="1871742"/>
            <a:ext cx="6014840" cy="46233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9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LUDOTECA: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defRPr/>
            </a:pPr>
            <a:endParaRPr lang="es-ES" sz="96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9600" noProof="0" dirty="0">
                <a:latin typeface="Comic Sans MS" panose="030F0702030302020204" pitchFamily="66" charset="0"/>
              </a:rPr>
              <a:t>Ubicación: la clase del año pasado. Primera puerta entrando al edificio de infantil, por la puerta principal.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9600" noProof="0" dirty="0">
                <a:latin typeface="Comic Sans MS" panose="030F0702030302020204" pitchFamily="66" charset="0"/>
              </a:rPr>
              <a:t>Recordaros que a partir de las 17:05 los alumnos no recogidos se llevan a ludoteca</a:t>
            </a:r>
            <a:r>
              <a:rPr lang="es-ES" sz="9600" dirty="0">
                <a:latin typeface="Comic Sans MS" panose="030F0702030302020204" pitchFamily="66" charset="0"/>
              </a:rPr>
              <a:t> por defecto.</a:t>
            </a:r>
            <a:endParaRPr lang="es-ES" sz="9600" noProof="0" dirty="0">
              <a:latin typeface="Comic Sans MS" panose="030F0702030302020204" pitchFamily="66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9600" dirty="0">
                <a:latin typeface="Comic Sans MS" panose="030F0702030302020204" pitchFamily="66" charset="0"/>
              </a:rPr>
              <a:t>Urgencias de última hora avisar a secretaría.</a:t>
            </a:r>
            <a:endParaRPr lang="es-ES" sz="9600" b="1" u="sng" noProof="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9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AGENDA 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ES" sz="9600" noProof="0" dirty="0">
              <a:latin typeface="Comic Sans MS" panose="030F0702030302020204" pitchFamily="66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9600" noProof="0" dirty="0">
                <a:latin typeface="Comic Sans MS" panose="030F0702030302020204" pitchFamily="66" charset="0"/>
              </a:rPr>
              <a:t>Comunicación diaria familia/profesor.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9600" noProof="0" dirty="0">
                <a:latin typeface="Comic Sans MS" panose="030F0702030302020204" pitchFamily="66" charset="0"/>
              </a:rPr>
              <a:t>Recogida de datos importantes de los alumnos (deberes, excursiones, </a:t>
            </a:r>
            <a:r>
              <a:rPr lang="es-ES" sz="9600" noProof="0" dirty="0" err="1">
                <a:latin typeface="Comic Sans MS" panose="030F0702030302020204" pitchFamily="66" charset="0"/>
              </a:rPr>
              <a:t>recor</a:t>
            </a:r>
            <a:r>
              <a:rPr lang="es-ES" sz="9600" noProof="0" dirty="0">
                <a:latin typeface="Comic Sans MS" panose="030F0702030302020204" pitchFamily="66" charset="0"/>
              </a:rPr>
              <a:t>- </a:t>
            </a:r>
            <a:r>
              <a:rPr lang="es-ES" sz="9600" noProof="0" dirty="0" err="1">
                <a:latin typeface="Comic Sans MS" panose="030F0702030302020204" pitchFamily="66" charset="0"/>
              </a:rPr>
              <a:t>datorios</a:t>
            </a:r>
            <a:r>
              <a:rPr lang="es-ES" sz="9600" noProof="0" dirty="0">
                <a:latin typeface="Comic Sans MS" panose="030F0702030302020204" pitchFamily="66" charset="0"/>
              </a:rPr>
              <a:t>…)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ES" sz="1000" noProof="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ES" sz="1000" noProof="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ES" sz="1000" noProof="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ES" sz="1000" noProof="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ES" sz="1000" noProof="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ES" sz="1000" noProof="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000" noProof="0" dirty="0"/>
              <a:t>  </a:t>
            </a:r>
            <a:br>
              <a:rPr lang="es-ES" sz="1000" b="1" noProof="0" dirty="0"/>
            </a:br>
            <a:endParaRPr lang="es-ES" sz="1000" noProof="0" dirty="0"/>
          </a:p>
        </p:txBody>
      </p:sp>
      <p:pic>
        <p:nvPicPr>
          <p:cNvPr id="2050" name="Picture 2" descr="Hércules">
            <a:extLst>
              <a:ext uri="{FF2B5EF4-FFF2-40B4-BE49-F238E27FC236}">
                <a16:creationId xmlns:a16="http://schemas.microsoft.com/office/drawing/2014/main" id="{027B546D-DBFA-9CA9-0917-F43144207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392" y="2799216"/>
            <a:ext cx="2153385" cy="369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5921AAA-9105-ECE1-6648-BFE0BB946875}"/>
              </a:ext>
            </a:extLst>
          </p:cNvPr>
          <p:cNvSpPr txBox="1"/>
          <p:nvPr/>
        </p:nvSpPr>
        <p:spPr>
          <a:xfrm>
            <a:off x="4716016" y="652905"/>
            <a:ext cx="4032448" cy="6016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PATIO</a:t>
            </a:r>
          </a:p>
          <a:p>
            <a:pPr algn="just">
              <a:lnSpc>
                <a:spcPct val="90000"/>
              </a:lnSpc>
              <a:defRPr/>
            </a:pPr>
            <a:endParaRPr lang="es-ES" sz="2400" b="1" u="sng" noProof="0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indent="-2286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400" noProof="0" dirty="0">
                <a:latin typeface="Comic Sans MS" panose="030F0702030302020204" pitchFamily="66" charset="0"/>
              </a:rPr>
              <a:t>Este curso los alumnos de tercero en los recreos pasarán al </a:t>
            </a:r>
            <a:r>
              <a:rPr lang="es-ES" sz="2400" b="1" noProof="0" dirty="0">
                <a:latin typeface="Comic Sans MS" panose="030F0702030302020204" pitchFamily="66" charset="0"/>
              </a:rPr>
              <a:t>patio grande</a:t>
            </a:r>
            <a:r>
              <a:rPr lang="es-ES" sz="2400" noProof="0" dirty="0">
                <a:latin typeface="Comic Sans MS" panose="030F0702030302020204" pitchFamily="66" charset="0"/>
              </a:rPr>
              <a:t>.</a:t>
            </a:r>
          </a:p>
          <a:p>
            <a:pPr indent="-2286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s-ES" sz="2400" noProof="0" dirty="0">
                <a:latin typeface="Comic Sans MS" panose="030F0702030302020204" pitchFamily="66" charset="0"/>
              </a:rPr>
              <a:t>Importante que los desayunos sean ligeros, no muy contundentes, ya que en muchas ocasiones no les da tiempo a comérselo. No olvidar marcar el túper</a:t>
            </a:r>
            <a:r>
              <a:rPr lang="es-ES" sz="2400" dirty="0">
                <a:latin typeface="Comic Sans MS" panose="030F0702030302020204" pitchFamily="66" charset="0"/>
              </a:rPr>
              <a:t>/botella.</a:t>
            </a:r>
          </a:p>
          <a:p>
            <a:pPr algn="just">
              <a:lnSpc>
                <a:spcPct val="120000"/>
              </a:lnSpc>
              <a:defRPr/>
            </a:pPr>
            <a:r>
              <a:rPr lang="es-ES" sz="2400" noProof="0" dirty="0">
                <a:latin typeface="Comic Sans MS" panose="030F0702030302020204" pitchFamily="66" charset="0"/>
              </a:rPr>
              <a:t> </a:t>
            </a:r>
            <a:br>
              <a:rPr lang="en-US" sz="2400" u="sng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5590601-68A9-70EF-D8D8-EF8DEDFD447E}"/>
              </a:ext>
            </a:extLst>
          </p:cNvPr>
          <p:cNvSpPr/>
          <p:nvPr/>
        </p:nvSpPr>
        <p:spPr>
          <a:xfrm>
            <a:off x="107504" y="188640"/>
            <a:ext cx="8928992" cy="6408712"/>
          </a:xfrm>
          <a:custGeom>
            <a:avLst/>
            <a:gdLst>
              <a:gd name="connsiteX0" fmla="*/ 0 w 8928992"/>
              <a:gd name="connsiteY0" fmla="*/ 1068140 h 6408712"/>
              <a:gd name="connsiteX1" fmla="*/ 1068140 w 8928992"/>
              <a:gd name="connsiteY1" fmla="*/ 0 h 6408712"/>
              <a:gd name="connsiteX2" fmla="*/ 1770054 w 8928992"/>
              <a:gd name="connsiteY2" fmla="*/ 0 h 6408712"/>
              <a:gd name="connsiteX3" fmla="*/ 2471967 w 8928992"/>
              <a:gd name="connsiteY3" fmla="*/ 0 h 6408712"/>
              <a:gd name="connsiteX4" fmla="*/ 3105954 w 8928992"/>
              <a:gd name="connsiteY4" fmla="*/ 0 h 6408712"/>
              <a:gd name="connsiteX5" fmla="*/ 3604086 w 8928992"/>
              <a:gd name="connsiteY5" fmla="*/ 0 h 6408712"/>
              <a:gd name="connsiteX6" fmla="*/ 4034291 w 8928992"/>
              <a:gd name="connsiteY6" fmla="*/ 0 h 6408712"/>
              <a:gd name="connsiteX7" fmla="*/ 4668277 w 8928992"/>
              <a:gd name="connsiteY7" fmla="*/ 0 h 6408712"/>
              <a:gd name="connsiteX8" fmla="*/ 5166410 w 8928992"/>
              <a:gd name="connsiteY8" fmla="*/ 0 h 6408712"/>
              <a:gd name="connsiteX9" fmla="*/ 5868323 w 8928992"/>
              <a:gd name="connsiteY9" fmla="*/ 0 h 6408712"/>
              <a:gd name="connsiteX10" fmla="*/ 6230601 w 8928992"/>
              <a:gd name="connsiteY10" fmla="*/ 0 h 6408712"/>
              <a:gd name="connsiteX11" fmla="*/ 6660806 w 8928992"/>
              <a:gd name="connsiteY11" fmla="*/ 0 h 6408712"/>
              <a:gd name="connsiteX12" fmla="*/ 7158938 w 8928992"/>
              <a:gd name="connsiteY12" fmla="*/ 0 h 6408712"/>
              <a:gd name="connsiteX13" fmla="*/ 7860852 w 8928992"/>
              <a:gd name="connsiteY13" fmla="*/ 0 h 6408712"/>
              <a:gd name="connsiteX14" fmla="*/ 8928992 w 8928992"/>
              <a:gd name="connsiteY14" fmla="*/ 1068140 h 6408712"/>
              <a:gd name="connsiteX15" fmla="*/ 8928992 w 8928992"/>
              <a:gd name="connsiteY15" fmla="*/ 1516745 h 6408712"/>
              <a:gd name="connsiteX16" fmla="*/ 8928992 w 8928992"/>
              <a:gd name="connsiteY16" fmla="*/ 1965351 h 6408712"/>
              <a:gd name="connsiteX17" fmla="*/ 8928992 w 8928992"/>
              <a:gd name="connsiteY17" fmla="*/ 2499405 h 6408712"/>
              <a:gd name="connsiteX18" fmla="*/ 8928992 w 8928992"/>
              <a:gd name="connsiteY18" fmla="*/ 2990734 h 6408712"/>
              <a:gd name="connsiteX19" fmla="*/ 8928992 w 8928992"/>
              <a:gd name="connsiteY19" fmla="*/ 3439340 h 6408712"/>
              <a:gd name="connsiteX20" fmla="*/ 8928992 w 8928992"/>
              <a:gd name="connsiteY20" fmla="*/ 3845221 h 6408712"/>
              <a:gd name="connsiteX21" fmla="*/ 8928992 w 8928992"/>
              <a:gd name="connsiteY21" fmla="*/ 4251102 h 6408712"/>
              <a:gd name="connsiteX22" fmla="*/ 8928992 w 8928992"/>
              <a:gd name="connsiteY22" fmla="*/ 4870604 h 6408712"/>
              <a:gd name="connsiteX23" fmla="*/ 8928992 w 8928992"/>
              <a:gd name="connsiteY23" fmla="*/ 5340572 h 6408712"/>
              <a:gd name="connsiteX24" fmla="*/ 7860852 w 8928992"/>
              <a:gd name="connsiteY24" fmla="*/ 6408712 h 6408712"/>
              <a:gd name="connsiteX25" fmla="*/ 7362720 w 8928992"/>
              <a:gd name="connsiteY25" fmla="*/ 6408712 h 6408712"/>
              <a:gd name="connsiteX26" fmla="*/ 6796660 w 8928992"/>
              <a:gd name="connsiteY26" fmla="*/ 6408712 h 6408712"/>
              <a:gd name="connsiteX27" fmla="*/ 6298528 w 8928992"/>
              <a:gd name="connsiteY27" fmla="*/ 6408712 h 6408712"/>
              <a:gd name="connsiteX28" fmla="*/ 5800396 w 8928992"/>
              <a:gd name="connsiteY28" fmla="*/ 6408712 h 6408712"/>
              <a:gd name="connsiteX29" fmla="*/ 5234337 w 8928992"/>
              <a:gd name="connsiteY29" fmla="*/ 6408712 h 6408712"/>
              <a:gd name="connsiteX30" fmla="*/ 4872059 w 8928992"/>
              <a:gd name="connsiteY30" fmla="*/ 6408712 h 6408712"/>
              <a:gd name="connsiteX31" fmla="*/ 4238072 w 8928992"/>
              <a:gd name="connsiteY31" fmla="*/ 6408712 h 6408712"/>
              <a:gd name="connsiteX32" fmla="*/ 3875794 w 8928992"/>
              <a:gd name="connsiteY32" fmla="*/ 6408712 h 6408712"/>
              <a:gd name="connsiteX33" fmla="*/ 3173881 w 8928992"/>
              <a:gd name="connsiteY33" fmla="*/ 6408712 h 6408712"/>
              <a:gd name="connsiteX34" fmla="*/ 2471967 w 8928992"/>
              <a:gd name="connsiteY34" fmla="*/ 6408712 h 6408712"/>
              <a:gd name="connsiteX35" fmla="*/ 1837981 w 8928992"/>
              <a:gd name="connsiteY35" fmla="*/ 6408712 h 6408712"/>
              <a:gd name="connsiteX36" fmla="*/ 1068140 w 8928992"/>
              <a:gd name="connsiteY36" fmla="*/ 6408712 h 6408712"/>
              <a:gd name="connsiteX37" fmla="*/ 0 w 8928992"/>
              <a:gd name="connsiteY37" fmla="*/ 5340572 h 6408712"/>
              <a:gd name="connsiteX38" fmla="*/ 0 w 8928992"/>
              <a:gd name="connsiteY38" fmla="*/ 4934691 h 6408712"/>
              <a:gd name="connsiteX39" fmla="*/ 0 w 8928992"/>
              <a:gd name="connsiteY39" fmla="*/ 4486086 h 6408712"/>
              <a:gd name="connsiteX40" fmla="*/ 0 w 8928992"/>
              <a:gd name="connsiteY40" fmla="*/ 3866583 h 6408712"/>
              <a:gd name="connsiteX41" fmla="*/ 0 w 8928992"/>
              <a:gd name="connsiteY41" fmla="*/ 3247080 h 6408712"/>
              <a:gd name="connsiteX42" fmla="*/ 0 w 8928992"/>
              <a:gd name="connsiteY42" fmla="*/ 2713026 h 6408712"/>
              <a:gd name="connsiteX43" fmla="*/ 0 w 8928992"/>
              <a:gd name="connsiteY43" fmla="*/ 2136248 h 6408712"/>
              <a:gd name="connsiteX44" fmla="*/ 0 w 8928992"/>
              <a:gd name="connsiteY44" fmla="*/ 1068140 h 640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928992" h="6408712" extrusionOk="0">
                <a:moveTo>
                  <a:pt x="0" y="1068140"/>
                </a:moveTo>
                <a:cubicBezTo>
                  <a:pt x="-129628" y="486631"/>
                  <a:pt x="429213" y="157639"/>
                  <a:pt x="1068140" y="0"/>
                </a:cubicBezTo>
                <a:cubicBezTo>
                  <a:pt x="1388400" y="-31126"/>
                  <a:pt x="1565930" y="58468"/>
                  <a:pt x="1770054" y="0"/>
                </a:cubicBezTo>
                <a:cubicBezTo>
                  <a:pt x="1974178" y="-58468"/>
                  <a:pt x="2296609" y="24292"/>
                  <a:pt x="2471967" y="0"/>
                </a:cubicBezTo>
                <a:cubicBezTo>
                  <a:pt x="2647325" y="-24292"/>
                  <a:pt x="2902727" y="25668"/>
                  <a:pt x="3105954" y="0"/>
                </a:cubicBezTo>
                <a:cubicBezTo>
                  <a:pt x="3309181" y="-25668"/>
                  <a:pt x="3414187" y="1646"/>
                  <a:pt x="3604086" y="0"/>
                </a:cubicBezTo>
                <a:cubicBezTo>
                  <a:pt x="3793985" y="-1646"/>
                  <a:pt x="3838011" y="47497"/>
                  <a:pt x="4034291" y="0"/>
                </a:cubicBezTo>
                <a:cubicBezTo>
                  <a:pt x="4230572" y="-47497"/>
                  <a:pt x="4423701" y="50822"/>
                  <a:pt x="4668277" y="0"/>
                </a:cubicBezTo>
                <a:cubicBezTo>
                  <a:pt x="4912853" y="-50822"/>
                  <a:pt x="4972587" y="58859"/>
                  <a:pt x="5166410" y="0"/>
                </a:cubicBezTo>
                <a:cubicBezTo>
                  <a:pt x="5360233" y="-58859"/>
                  <a:pt x="5528509" y="62503"/>
                  <a:pt x="5868323" y="0"/>
                </a:cubicBezTo>
                <a:cubicBezTo>
                  <a:pt x="6208137" y="-62503"/>
                  <a:pt x="6050947" y="10804"/>
                  <a:pt x="6230601" y="0"/>
                </a:cubicBezTo>
                <a:cubicBezTo>
                  <a:pt x="6410255" y="-10804"/>
                  <a:pt x="6493837" y="49961"/>
                  <a:pt x="6660806" y="0"/>
                </a:cubicBezTo>
                <a:cubicBezTo>
                  <a:pt x="6827775" y="-49961"/>
                  <a:pt x="6918258" y="11180"/>
                  <a:pt x="7158938" y="0"/>
                </a:cubicBezTo>
                <a:cubicBezTo>
                  <a:pt x="7399618" y="-11180"/>
                  <a:pt x="7602823" y="54200"/>
                  <a:pt x="7860852" y="0"/>
                </a:cubicBezTo>
                <a:cubicBezTo>
                  <a:pt x="8321443" y="-66915"/>
                  <a:pt x="8914932" y="498066"/>
                  <a:pt x="8928992" y="1068140"/>
                </a:cubicBezTo>
                <a:cubicBezTo>
                  <a:pt x="8935857" y="1179887"/>
                  <a:pt x="8887504" y="1299009"/>
                  <a:pt x="8928992" y="1516745"/>
                </a:cubicBezTo>
                <a:cubicBezTo>
                  <a:pt x="8970480" y="1734481"/>
                  <a:pt x="8906629" y="1866176"/>
                  <a:pt x="8928992" y="1965351"/>
                </a:cubicBezTo>
                <a:cubicBezTo>
                  <a:pt x="8951355" y="2064526"/>
                  <a:pt x="8874922" y="2378646"/>
                  <a:pt x="8928992" y="2499405"/>
                </a:cubicBezTo>
                <a:cubicBezTo>
                  <a:pt x="8983062" y="2620164"/>
                  <a:pt x="8900100" y="2846639"/>
                  <a:pt x="8928992" y="2990734"/>
                </a:cubicBezTo>
                <a:cubicBezTo>
                  <a:pt x="8957884" y="3134829"/>
                  <a:pt x="8907155" y="3215108"/>
                  <a:pt x="8928992" y="3439340"/>
                </a:cubicBezTo>
                <a:cubicBezTo>
                  <a:pt x="8950829" y="3663572"/>
                  <a:pt x="8912822" y="3647199"/>
                  <a:pt x="8928992" y="3845221"/>
                </a:cubicBezTo>
                <a:cubicBezTo>
                  <a:pt x="8945162" y="4043243"/>
                  <a:pt x="8888315" y="4114422"/>
                  <a:pt x="8928992" y="4251102"/>
                </a:cubicBezTo>
                <a:cubicBezTo>
                  <a:pt x="8969669" y="4387782"/>
                  <a:pt x="8889287" y="4727282"/>
                  <a:pt x="8928992" y="4870604"/>
                </a:cubicBezTo>
                <a:cubicBezTo>
                  <a:pt x="8968697" y="5013926"/>
                  <a:pt x="8916908" y="5112986"/>
                  <a:pt x="8928992" y="5340572"/>
                </a:cubicBezTo>
                <a:cubicBezTo>
                  <a:pt x="8892594" y="5844643"/>
                  <a:pt x="8556412" y="6407216"/>
                  <a:pt x="7860852" y="6408712"/>
                </a:cubicBezTo>
                <a:cubicBezTo>
                  <a:pt x="7696420" y="6457483"/>
                  <a:pt x="7544721" y="6363252"/>
                  <a:pt x="7362720" y="6408712"/>
                </a:cubicBezTo>
                <a:cubicBezTo>
                  <a:pt x="7180719" y="6454172"/>
                  <a:pt x="6972140" y="6352332"/>
                  <a:pt x="6796660" y="6408712"/>
                </a:cubicBezTo>
                <a:cubicBezTo>
                  <a:pt x="6621180" y="6465092"/>
                  <a:pt x="6405974" y="6406209"/>
                  <a:pt x="6298528" y="6408712"/>
                </a:cubicBezTo>
                <a:cubicBezTo>
                  <a:pt x="6191082" y="6411215"/>
                  <a:pt x="6030978" y="6402564"/>
                  <a:pt x="5800396" y="6408712"/>
                </a:cubicBezTo>
                <a:cubicBezTo>
                  <a:pt x="5569814" y="6414860"/>
                  <a:pt x="5457954" y="6349775"/>
                  <a:pt x="5234337" y="6408712"/>
                </a:cubicBezTo>
                <a:cubicBezTo>
                  <a:pt x="5010720" y="6467649"/>
                  <a:pt x="4995414" y="6386622"/>
                  <a:pt x="4872059" y="6408712"/>
                </a:cubicBezTo>
                <a:cubicBezTo>
                  <a:pt x="4748704" y="6430802"/>
                  <a:pt x="4537851" y="6378956"/>
                  <a:pt x="4238072" y="6408712"/>
                </a:cubicBezTo>
                <a:cubicBezTo>
                  <a:pt x="3938293" y="6438468"/>
                  <a:pt x="3977973" y="6376663"/>
                  <a:pt x="3875794" y="6408712"/>
                </a:cubicBezTo>
                <a:cubicBezTo>
                  <a:pt x="3773615" y="6440761"/>
                  <a:pt x="3350395" y="6401678"/>
                  <a:pt x="3173881" y="6408712"/>
                </a:cubicBezTo>
                <a:cubicBezTo>
                  <a:pt x="2997367" y="6415746"/>
                  <a:pt x="2770180" y="6398813"/>
                  <a:pt x="2471967" y="6408712"/>
                </a:cubicBezTo>
                <a:cubicBezTo>
                  <a:pt x="2173754" y="6418611"/>
                  <a:pt x="2085174" y="6345978"/>
                  <a:pt x="1837981" y="6408712"/>
                </a:cubicBezTo>
                <a:cubicBezTo>
                  <a:pt x="1590788" y="6471446"/>
                  <a:pt x="1280794" y="6393757"/>
                  <a:pt x="1068140" y="6408712"/>
                </a:cubicBezTo>
                <a:cubicBezTo>
                  <a:pt x="534397" y="6262192"/>
                  <a:pt x="112216" y="5849269"/>
                  <a:pt x="0" y="5340572"/>
                </a:cubicBezTo>
                <a:cubicBezTo>
                  <a:pt x="-47556" y="5242111"/>
                  <a:pt x="40836" y="5098306"/>
                  <a:pt x="0" y="4934691"/>
                </a:cubicBezTo>
                <a:cubicBezTo>
                  <a:pt x="-40836" y="4771076"/>
                  <a:pt x="19947" y="4652168"/>
                  <a:pt x="0" y="4486086"/>
                </a:cubicBezTo>
                <a:cubicBezTo>
                  <a:pt x="-19947" y="4320004"/>
                  <a:pt x="43802" y="4166078"/>
                  <a:pt x="0" y="3866583"/>
                </a:cubicBezTo>
                <a:cubicBezTo>
                  <a:pt x="-43802" y="3567088"/>
                  <a:pt x="16539" y="3457684"/>
                  <a:pt x="0" y="3247080"/>
                </a:cubicBezTo>
                <a:cubicBezTo>
                  <a:pt x="-16539" y="3036476"/>
                  <a:pt x="46559" y="2906956"/>
                  <a:pt x="0" y="2713026"/>
                </a:cubicBezTo>
                <a:cubicBezTo>
                  <a:pt x="-46559" y="2519096"/>
                  <a:pt x="58077" y="2369670"/>
                  <a:pt x="0" y="2136248"/>
                </a:cubicBezTo>
                <a:cubicBezTo>
                  <a:pt x="-58077" y="1902826"/>
                  <a:pt x="12074" y="1562248"/>
                  <a:pt x="0" y="1068140"/>
                </a:cubicBezTo>
                <a:close/>
              </a:path>
            </a:pathLst>
          </a:custGeom>
          <a:noFill/>
          <a:ln w="762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48847773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3074" name="Picture 2" descr="Categoría:Personajes de Hércules | Wiki Dominios Encantados | Fandom">
            <a:extLst>
              <a:ext uri="{FF2B5EF4-FFF2-40B4-BE49-F238E27FC236}">
                <a16:creationId xmlns:a16="http://schemas.microsoft.com/office/drawing/2014/main" id="{FABB2E39-F4C5-B39B-99E6-91B23E25A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2905"/>
            <a:ext cx="3672408" cy="551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878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9E6175A-63B6-623D-4688-2E05370BBE4F}"/>
              </a:ext>
            </a:extLst>
          </p:cNvPr>
          <p:cNvSpPr txBox="1"/>
          <p:nvPr/>
        </p:nvSpPr>
        <p:spPr>
          <a:xfrm>
            <a:off x="281608" y="-271686"/>
            <a:ext cx="8136904" cy="700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s-ES" sz="2400" b="1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UNIFORMIDAD</a:t>
            </a:r>
            <a:r>
              <a:rPr lang="es-E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algn="just">
              <a:lnSpc>
                <a:spcPct val="90000"/>
              </a:lnSpc>
              <a:defRPr/>
            </a:pPr>
            <a:endParaRPr lang="es-ES" sz="2400" b="1" u="sng" noProof="0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s-ES" sz="2200" noProof="0" dirty="0">
                <a:latin typeface="Comic Sans MS" panose="030F0702030302020204" pitchFamily="66" charset="0"/>
              </a:rPr>
              <a:t>-  Es importante que se sigan las normas de uniformidad (calzado, abrigo oscuro, prendas del centro…)</a:t>
            </a:r>
          </a:p>
          <a:p>
            <a:pPr algn="just">
              <a:lnSpc>
                <a:spcPct val="90000"/>
              </a:lnSpc>
              <a:defRPr/>
            </a:pPr>
            <a:endParaRPr lang="es-ES" sz="2200" b="1" u="sng" noProof="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  <a:defRPr/>
            </a:pPr>
            <a:r>
              <a:rPr lang="es-ES" sz="2200" noProof="0" dirty="0">
                <a:latin typeface="Comic Sans MS" panose="030F0702030302020204" pitchFamily="66" charset="0"/>
              </a:rPr>
              <a:t>Se podrá llevar chándal los primeros días de septiembre dependiendo del calor, se os informará por </a:t>
            </a:r>
            <a:r>
              <a:rPr lang="es-ES" sz="2200" noProof="0" dirty="0" err="1">
                <a:latin typeface="Comic Sans MS" panose="030F0702030302020204" pitchFamily="66" charset="0"/>
              </a:rPr>
              <a:t>comunicole</a:t>
            </a:r>
            <a:r>
              <a:rPr lang="es-ES" sz="2200" noProof="0" dirty="0">
                <a:latin typeface="Comic Sans MS" panose="030F0702030302020204" pitchFamily="66" charset="0"/>
              </a:rPr>
              <a:t>.</a:t>
            </a:r>
            <a:endParaRPr lang="es-ES" sz="22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  <a:defRPr/>
            </a:pPr>
            <a:endParaRPr lang="es-ES" sz="2200" u="sng" noProof="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  <a:defRPr/>
            </a:pPr>
            <a:r>
              <a:rPr lang="es-ES" sz="2200" noProof="0" dirty="0">
                <a:latin typeface="Comic Sans MS" panose="030F0702030302020204" pitchFamily="66" charset="0"/>
              </a:rPr>
              <a:t>Los alumnos con extraescolares se cambiarán de ropa en el tiempo de la actividad.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  <a:defRPr/>
            </a:pPr>
            <a:endParaRPr lang="es-ES" sz="2400" noProof="0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s-ES" sz="240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OBJETOS PERDIDOS</a:t>
            </a:r>
          </a:p>
          <a:p>
            <a:pPr indent="-2286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s-ES" sz="2400" noProof="0" dirty="0">
                <a:latin typeface="Comic Sans MS" panose="030F0702030302020204" pitchFamily="66" charset="0"/>
              </a:rPr>
              <a:t>Muy importante que esté todo marcado. Si alguna prenda se extravía se llevará a objetos perdidos (Miércoles y viernes).</a:t>
            </a:r>
          </a:p>
          <a:p>
            <a:pPr marL="57150" algn="just">
              <a:lnSpc>
                <a:spcPct val="90000"/>
              </a:lnSpc>
              <a:spcAft>
                <a:spcPts val="600"/>
              </a:spcAft>
              <a:defRPr/>
            </a:pPr>
            <a:endParaRPr lang="es-ES" sz="2400" noProof="0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57150" algn="just">
              <a:lnSpc>
                <a:spcPct val="90000"/>
              </a:lnSpc>
              <a:spcAft>
                <a:spcPts val="600"/>
              </a:spcAft>
              <a:defRPr/>
            </a:pPr>
            <a:r>
              <a:rPr lang="es-ES" sz="240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COMEDOR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400" noProof="0" dirty="0">
                <a:latin typeface="Comic Sans MS" panose="030F0702030302020204" pitchFamily="66" charset="0"/>
              </a:rPr>
              <a:t>Los alumnos tendrán un sitio fijo en el comedor para la mejor organización de este.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F6DE87-5D4A-6E1F-64A8-6107744E1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80312" y="4797152"/>
            <a:ext cx="670715" cy="93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3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4" name="Rectangle 922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B85876-87E0-48CF-8E57-29C36A4F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51" y="-53248"/>
            <a:ext cx="3938487" cy="1807305"/>
          </a:xfrm>
        </p:spPr>
        <p:txBody>
          <a:bodyPr>
            <a:normAutofit/>
          </a:bodyPr>
          <a:lstStyle/>
          <a:p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latin typeface="Alice in Wonderland" panose="02000500000000000000" pitchFamily="2" charset="0"/>
              </a:rPr>
              <a:t>ASIGNATURAS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89F918-13DF-4D33-84AB-25A76E2F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190922"/>
            <a:ext cx="4292578" cy="5046390"/>
          </a:xfrm>
        </p:spPr>
        <p:txBody>
          <a:bodyPr>
            <a:noAutofit/>
          </a:bodyPr>
          <a:lstStyle/>
          <a:p>
            <a:pPr algn="just"/>
            <a:r>
              <a:rPr lang="es-ES" sz="1800" b="1" dirty="0">
                <a:latin typeface="Comic Sans MS" panose="030F0702030302020204" pitchFamily="66" charset="0"/>
              </a:rPr>
              <a:t>Matemáticas: </a:t>
            </a:r>
            <a:r>
              <a:rPr lang="es-ES" sz="1800" dirty="0">
                <a:latin typeface="Comic Sans MS" panose="030F0702030302020204" pitchFamily="66" charset="0"/>
              </a:rPr>
              <a:t>seguimos trabajando con el método Singapur con la editorial SM y con la misma dinámica que hasta el momento.</a:t>
            </a:r>
          </a:p>
          <a:p>
            <a:pPr algn="just"/>
            <a:r>
              <a:rPr lang="es-ES" sz="1800" b="1" dirty="0">
                <a:latin typeface="Comic Sans MS" panose="030F0702030302020204" pitchFamily="66" charset="0"/>
              </a:rPr>
              <a:t>Lengua: </a:t>
            </a:r>
            <a:r>
              <a:rPr lang="es-ES" sz="1800" dirty="0">
                <a:latin typeface="Comic Sans MS" panose="030F0702030302020204" pitchFamily="66" charset="0"/>
              </a:rPr>
              <a:t>Priorizamos lectura y escritura y se sigue valorando el trabajo diario con el proyecto propio de centro. Importancia de las exposiciones orales.</a:t>
            </a:r>
          </a:p>
          <a:p>
            <a:pPr algn="just"/>
            <a:r>
              <a:rPr lang="es-ES" sz="1800" b="1" dirty="0">
                <a:latin typeface="Comic Sans MS" panose="030F0702030302020204" pitchFamily="66" charset="0"/>
              </a:rPr>
              <a:t>Inglés y </a:t>
            </a:r>
            <a:r>
              <a:rPr lang="es-ES" sz="1800" b="1" dirty="0" err="1">
                <a:latin typeface="Comic Sans MS" panose="030F0702030302020204" pitchFamily="66" charset="0"/>
              </a:rPr>
              <a:t>Science</a:t>
            </a:r>
            <a:r>
              <a:rPr lang="es-ES" sz="1800" b="1" dirty="0">
                <a:latin typeface="Comic Sans MS" panose="030F0702030302020204" pitchFamily="66" charset="0"/>
              </a:rPr>
              <a:t>: </a:t>
            </a:r>
            <a:r>
              <a:rPr lang="es-ES" sz="1800" dirty="0">
                <a:latin typeface="Comic Sans MS" panose="030F0702030302020204" pitchFamily="66" charset="0"/>
              </a:rPr>
              <a:t>trabajamos las cuatro destrezas de manera activa: comprensión oral, expresión oral, compresión escrita y expresión escrita.</a:t>
            </a:r>
          </a:p>
          <a:p>
            <a:pPr algn="just"/>
            <a:r>
              <a:rPr lang="es-ES" sz="1800" dirty="0">
                <a:latin typeface="Comic Sans MS" panose="030F0702030302020204" pitchFamily="66" charset="0"/>
              </a:rPr>
              <a:t>En Social </a:t>
            </a:r>
            <a:r>
              <a:rPr lang="es-ES" sz="1800" dirty="0" err="1">
                <a:latin typeface="Comic Sans MS" panose="030F0702030302020204" pitchFamily="66" charset="0"/>
              </a:rPr>
              <a:t>Science</a:t>
            </a:r>
            <a:r>
              <a:rPr lang="es-ES" sz="1800" dirty="0">
                <a:latin typeface="Comic Sans MS" panose="030F0702030302020204" pitchFamily="66" charset="0"/>
              </a:rPr>
              <a:t> la parte de historia y topónimos de geografía se darán en español.</a:t>
            </a:r>
          </a:p>
          <a:p>
            <a:pPr algn="just"/>
            <a:r>
              <a:rPr lang="es-ES" sz="1800" b="1" dirty="0">
                <a:latin typeface="Comic Sans MS" panose="030F0702030302020204" pitchFamily="66" charset="0"/>
              </a:rPr>
              <a:t>Libros de lectura de inglés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DC304F-AF3C-0148-1D4D-9D113E4989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91" r="3233" b="2"/>
          <a:stretch>
            <a:fillRect/>
          </a:stretch>
        </p:blipFill>
        <p:spPr>
          <a:xfrm flipH="1"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0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2A7A0A1-AF31-C3D8-9BC5-A8BD389FFEE9}"/>
              </a:ext>
            </a:extLst>
          </p:cNvPr>
          <p:cNvSpPr txBox="1"/>
          <p:nvPr/>
        </p:nvSpPr>
        <p:spPr>
          <a:xfrm>
            <a:off x="4708252" y="548680"/>
            <a:ext cx="3528392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750"/>
              </a:spcBef>
              <a:spcAft>
                <a:spcPts val="0"/>
              </a:spcAft>
            </a:pPr>
            <a:r>
              <a:rPr lang="es-ES" sz="2000" i="0" u="none" strike="noStrike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Inglés: </a:t>
            </a:r>
            <a:endParaRPr lang="es-ES" sz="2000" dirty="0">
              <a:solidFill>
                <a:srgbClr val="0070C0"/>
              </a:solidFill>
              <a:effectLst/>
            </a:endParaRPr>
          </a:p>
          <a:p>
            <a:pPr rtl="0" fontAlgn="base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Adquisición y aplicación de conocimientos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Comprensión oral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Expresión oral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Comprensión lectora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Introducción a la escritura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Trabajo, interés y esfuerzo</a:t>
            </a:r>
          </a:p>
          <a:p>
            <a:br>
              <a:rPr lang="es-ES" b="0" dirty="0">
                <a:effectLst/>
              </a:rPr>
            </a:b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C3BDB1-1138-6416-823D-E00A79F0F542}"/>
              </a:ext>
            </a:extLst>
          </p:cNvPr>
          <p:cNvSpPr txBox="1"/>
          <p:nvPr/>
        </p:nvSpPr>
        <p:spPr>
          <a:xfrm>
            <a:off x="827584" y="548680"/>
            <a:ext cx="2069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i="0" u="none" strike="noStrike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Evaluación</a:t>
            </a:r>
            <a:endParaRPr lang="es-ES" sz="28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7CBC97-4472-05CD-6B3F-6AF5E682B37C}"/>
              </a:ext>
            </a:extLst>
          </p:cNvPr>
          <p:cNvSpPr txBox="1"/>
          <p:nvPr/>
        </p:nvSpPr>
        <p:spPr>
          <a:xfrm>
            <a:off x="544612" y="1218232"/>
            <a:ext cx="325829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ES" sz="2000" b="1" u="none" strike="noStrike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Matemáticas: </a:t>
            </a:r>
            <a:endParaRPr lang="es-ES" sz="2000" b="1" dirty="0">
              <a:solidFill>
                <a:srgbClr val="0070C0"/>
              </a:solidFill>
              <a:effectLst/>
              <a:latin typeface="Comic Sans MS" panose="030F0702030302020204" pitchFamily="66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Adquisición y aplicación de conocimientos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Cálculo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Resolución de problemas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Interés y esfuerzo</a:t>
            </a:r>
          </a:p>
          <a:p>
            <a:br>
              <a:rPr lang="es-ES" b="0" dirty="0">
                <a:effectLst/>
              </a:rPr>
            </a:br>
            <a:br>
              <a:rPr lang="es-ES" b="0" dirty="0">
                <a:effectLst/>
              </a:rPr>
            </a:b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86A23-BC57-A84D-AFD5-7502B3514CAC}"/>
              </a:ext>
            </a:extLst>
          </p:cNvPr>
          <p:cNvSpPr txBox="1"/>
          <p:nvPr/>
        </p:nvSpPr>
        <p:spPr>
          <a:xfrm>
            <a:off x="544612" y="3789040"/>
            <a:ext cx="3762350" cy="1713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750"/>
              </a:spcBef>
              <a:spcAft>
                <a:spcPts val="0"/>
              </a:spcAft>
            </a:pPr>
            <a:r>
              <a:rPr lang="es-ES" sz="1800" b="1" i="0" u="none" strike="noStrike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Science</a:t>
            </a:r>
            <a:r>
              <a:rPr lang="es-ES" sz="1800" b="1" i="0" u="none" strike="noStrike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 </a:t>
            </a:r>
            <a:endParaRPr lang="es-ES" b="1" dirty="0">
              <a:solidFill>
                <a:srgbClr val="0070C0"/>
              </a:solidFill>
              <a:effectLst/>
            </a:endParaRPr>
          </a:p>
          <a:p>
            <a:pPr rtl="0" fontAlgn="base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Adquisición y </a:t>
            </a:r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aplicación</a:t>
            </a: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de conocimientos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Habilidades orales</a:t>
            </a:r>
          </a:p>
          <a:p>
            <a:pPr algn="just" rtl="0" fontAlgn="base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Trabajo, interés y esfuerzo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0157E97-F08B-0A11-D2E2-F5F1523D928B}"/>
              </a:ext>
            </a:extLst>
          </p:cNvPr>
          <p:cNvSpPr txBox="1"/>
          <p:nvPr/>
        </p:nvSpPr>
        <p:spPr>
          <a:xfrm>
            <a:off x="4837040" y="3919826"/>
            <a:ext cx="3096344" cy="290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750"/>
              </a:spcBef>
              <a:spcAft>
                <a:spcPts val="0"/>
              </a:spcAft>
            </a:pPr>
            <a:r>
              <a:rPr lang="es-ES" sz="2000" i="0" u="none" strike="noStrike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Lengua: </a:t>
            </a:r>
            <a:endParaRPr lang="es-ES" sz="2000" dirty="0">
              <a:solidFill>
                <a:srgbClr val="0070C0"/>
              </a:solidFill>
              <a:effectLst/>
            </a:endParaRPr>
          </a:p>
          <a:p>
            <a:pPr algn="just" rtl="0" fontAlgn="base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Reflexión sobre la lengua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Comunicación oral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Comunicación escrita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Educación literaria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Interés y esfuerzo</a:t>
            </a:r>
          </a:p>
          <a:p>
            <a:br>
              <a:rPr lang="es-ES" b="0" dirty="0">
                <a:effectLst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6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1344</Words>
  <Application>Microsoft Office PowerPoint</Application>
  <PresentationFormat>Presentación en pantalla (4:3)</PresentationFormat>
  <Paragraphs>168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Alice in Wonderland</vt:lpstr>
      <vt:lpstr>Algerian</vt:lpstr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ASIGNATURAS</vt:lpstr>
      <vt:lpstr>Presentación de PowerPoint</vt:lpstr>
      <vt:lpstr>Decreto 64/2025. Educación Infantil y Primaria </vt:lpstr>
      <vt:lpstr>Con el objetivo de recordar a los alumnos y a toda la comunidad educativa lo establecido en el artículo 32 del Decreto 32/2019, de 9 de abril, del Consejo de Gobierno, por el que se establece el marco regulador de la convivencia en los centros docentes de la Comunidad de Madrid , “El uso de teléfonos móviles y otros dispositivos electrónicos no estará permitido a los alumnos en los centros docentes durante la jornada escolar, entendida como el espacio de tiempo que incluye el horario lectivo, tiempo de recreo y los períodos dedicados al desarrollo de las actividades complementarias y extraescolares, salvo que esté expresamente previsto en el proyecto educativo del centro con fines didácticos (…)”.</vt:lpstr>
      <vt:lpstr>ATENCIÓN A LAS FAMILIAS</vt:lpstr>
      <vt:lpstr>Presentación de PowerPoint</vt:lpstr>
      <vt:lpstr>PLAN ACCEDE</vt:lpstr>
      <vt:lpstr>Presentación de PowerPoint</vt:lpstr>
      <vt:lpstr>Presentación de PowerPoint</vt:lpstr>
      <vt:lpstr>Confirmaciones varias</vt:lpstr>
      <vt:lpstr>¡Muchas gracias  por vuestra atención!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Jana Arroyo Hernandez</dc:creator>
  <cp:lastModifiedBy>Lucía Roncero Polonio</cp:lastModifiedBy>
  <cp:revision>42</cp:revision>
  <cp:lastPrinted>2023-09-05T09:39:58Z</cp:lastPrinted>
  <dcterms:created xsi:type="dcterms:W3CDTF">2020-09-03T11:56:00Z</dcterms:created>
  <dcterms:modified xsi:type="dcterms:W3CDTF">2025-09-05T13:38:18Z</dcterms:modified>
</cp:coreProperties>
</file>